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8"/>
  </p:notesMasterIdLst>
  <p:sldIdLst>
    <p:sldId id="256" r:id="rId2"/>
    <p:sldId id="257" r:id="rId3"/>
    <p:sldId id="258" r:id="rId4"/>
    <p:sldId id="260" r:id="rId5"/>
    <p:sldId id="259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81" r:id="rId15"/>
    <p:sldId id="282" r:id="rId16"/>
    <p:sldId id="283" r:id="rId17"/>
    <p:sldId id="284" r:id="rId18"/>
    <p:sldId id="294" r:id="rId19"/>
    <p:sldId id="285" r:id="rId20"/>
    <p:sldId id="288" r:id="rId21"/>
    <p:sldId id="272" r:id="rId22"/>
    <p:sldId id="273" r:id="rId23"/>
    <p:sldId id="274" r:id="rId24"/>
    <p:sldId id="275" r:id="rId25"/>
    <p:sldId id="276" r:id="rId26"/>
    <p:sldId id="278" r:id="rId27"/>
    <p:sldId id="277" r:id="rId28"/>
    <p:sldId id="279" r:id="rId29"/>
    <p:sldId id="286" r:id="rId30"/>
    <p:sldId id="287" r:id="rId31"/>
    <p:sldId id="289" r:id="rId32"/>
    <p:sldId id="290" r:id="rId33"/>
    <p:sldId id="291" r:id="rId34"/>
    <p:sldId id="295" r:id="rId35"/>
    <p:sldId id="292" r:id="rId36"/>
    <p:sldId id="293" r:id="rId37"/>
  </p:sldIdLst>
  <p:sldSz cx="9144000" cy="6858000" type="screen4x3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ен стил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111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горния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B6C07E-35CD-4EDA-AF30-33FA87FB76B4}" type="datetimeFigureOut">
              <a:rPr lang="bg-BG" smtClean="0"/>
              <a:t>24.9.2021 г.</a:t>
            </a:fld>
            <a:endParaRPr lang="bg-BG"/>
          </a:p>
        </p:txBody>
      </p:sp>
      <p:sp>
        <p:nvSpPr>
          <p:cNvPr id="4" name="Контейнер за изображение на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g-BG"/>
          </a:p>
        </p:txBody>
      </p:sp>
      <p:sp>
        <p:nvSpPr>
          <p:cNvPr id="5" name="Контейнер за бележ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A65992-7880-4AA3-A576-712BFEFF2FC6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5193362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bg-BG" smtClean="0"/>
              <a:t>Щракнете за редакция стил подзагл. обр.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6B999-C126-4135-BB43-62C6CE9FB887}" type="datetime1">
              <a:rPr lang="bg-BG" smtClean="0"/>
              <a:t>24.9.2021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81643-829E-4BFB-BAD4-46C06B36F16F}" type="slidenum">
              <a:rPr lang="bg-BG" smtClean="0"/>
              <a:t>‹#›</a:t>
            </a:fld>
            <a:endParaRPr lang="bg-BG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8F11B-863C-4F6F-90E9-022663B71803}" type="datetime1">
              <a:rPr lang="bg-BG" smtClean="0"/>
              <a:t>24.9.2021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81643-829E-4BFB-BAD4-46C06B36F16F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5E82A-0EE7-4F32-95D4-5E98DB14C2F2}" type="datetime1">
              <a:rPr lang="bg-BG" smtClean="0"/>
              <a:t>24.9.2021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81643-829E-4BFB-BAD4-46C06B36F16F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37461-3634-4150-BF91-E5EA8DCD4327}" type="datetime1">
              <a:rPr lang="bg-BG" smtClean="0"/>
              <a:t>24.9.2021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81643-829E-4BFB-BAD4-46C06B36F16F}" type="slidenum">
              <a:rPr lang="bg-BG" smtClean="0"/>
              <a:t>‹#›</a:t>
            </a:fld>
            <a:endParaRPr lang="bg-BG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9896E-297A-48BD-86A1-82F9D2717E16}" type="datetime1">
              <a:rPr lang="bg-BG" smtClean="0"/>
              <a:t>24.9.2021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81643-829E-4BFB-BAD4-46C06B36F16F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7093F-AB12-4EBE-94D6-E2DDD58BD3F6}" type="datetime1">
              <a:rPr lang="bg-BG" smtClean="0"/>
              <a:t>24.9.2021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81643-829E-4BFB-BAD4-46C06B36F16F}" type="slidenum">
              <a:rPr lang="bg-BG" smtClean="0"/>
              <a:t>‹#›</a:t>
            </a:fld>
            <a:endParaRPr lang="bg-BG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7655E-C1FC-4963-8E7D-7B0B16E3486D}" type="datetime1">
              <a:rPr lang="bg-BG" smtClean="0"/>
              <a:t>24.9.2021 г.</a:t>
            </a:fld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81643-829E-4BFB-BAD4-46C06B36F16F}" type="slidenum">
              <a:rPr lang="bg-BG" smtClean="0"/>
              <a:t>‹#›</a:t>
            </a:fld>
            <a:endParaRPr lang="bg-BG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FCEB1-5D35-421A-A00D-79C2763F2024}" type="datetime1">
              <a:rPr lang="bg-BG" smtClean="0"/>
              <a:t>24.9.2021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81643-829E-4BFB-BAD4-46C06B36F16F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F5DAE-2DE0-45EE-BB6F-254DF94C5B3A}" type="datetime1">
              <a:rPr lang="bg-BG" smtClean="0"/>
              <a:t>24.9.2021 г.</a:t>
            </a:fld>
            <a:endParaRPr lang="bg-B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81643-829E-4BFB-BAD4-46C06B36F16F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20EFA-F735-4F0D-87CE-461FF5EAF594}" type="datetime1">
              <a:rPr lang="bg-BG" smtClean="0"/>
              <a:t>24.9.2021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81643-829E-4BFB-BAD4-46C06B36F16F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bg-BG" smtClean="0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98C0-6924-47A5-BA94-DE833E35489D}" type="datetime1">
              <a:rPr lang="bg-BG" smtClean="0"/>
              <a:t>24.9.2021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81643-829E-4BFB-BAD4-46C06B36F16F}" type="slidenum">
              <a:rPr lang="bg-BG" smtClean="0"/>
              <a:t>‹#›</a:t>
            </a:fld>
            <a:endParaRPr lang="bg-BG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903DF9B-ED6E-4B28-8CA8-8B0E385118DC}" type="datetime1">
              <a:rPr lang="bg-BG" smtClean="0"/>
              <a:t>24.9.2021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CF81643-829E-4BFB-BAD4-46C06B36F16F}" type="slidenum">
              <a:rPr lang="bg-BG" smtClean="0"/>
              <a:t>‹#›</a:t>
            </a:fld>
            <a:endParaRPr lang="bg-B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photo.php?fbid=882122441808922&amp;set=a.882119161809250.1073741909.100000335226867&amp;type=3&amp;size=960,720" TargetMode="External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авоъгълник 3"/>
          <p:cNvSpPr/>
          <p:nvPr/>
        </p:nvSpPr>
        <p:spPr>
          <a:xfrm>
            <a:off x="107504" y="260648"/>
            <a:ext cx="8856984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bg-BG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Професионално портфолио</a:t>
            </a:r>
          </a:p>
          <a:p>
            <a:pPr algn="ctr"/>
            <a:r>
              <a:rPr lang="bg-BG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На</a:t>
            </a:r>
          </a:p>
          <a:p>
            <a:pPr algn="ctr"/>
            <a:r>
              <a:rPr lang="bg-BG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Цветанка Владимирова Александрова</a:t>
            </a:r>
          </a:p>
          <a:p>
            <a:pPr algn="ctr"/>
            <a:endParaRPr lang="bg-BG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авоъгълник 4"/>
          <p:cNvSpPr/>
          <p:nvPr/>
        </p:nvSpPr>
        <p:spPr>
          <a:xfrm>
            <a:off x="251520" y="2829256"/>
            <a:ext cx="4284476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bg-BG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Старши учител</a:t>
            </a:r>
          </a:p>
          <a:p>
            <a:pPr algn="ctr"/>
            <a:endParaRPr lang="bg-BG" sz="2400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bg-BG" sz="24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Оу</a:t>
            </a:r>
            <a:r>
              <a:rPr lang="bg-BG" sz="2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“Любен Каравелов“</a:t>
            </a:r>
          </a:p>
          <a:p>
            <a:pPr algn="ctr"/>
            <a:endParaRPr lang="bg-BG" sz="2400" b="1" cap="all" spc="0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bg-BG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Свиленград</a:t>
            </a:r>
            <a:endParaRPr lang="bg-BG" sz="2400" b="1" cap="all" spc="0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bg-BG" sz="2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Vision\Desktop\18221655_1392196197468208_7549111294188670560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420888"/>
            <a:ext cx="3242064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6294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sz="quarter" idx="13"/>
          </p:nvPr>
        </p:nvSpPr>
        <p:spPr>
          <a:xfrm>
            <a:off x="683568" y="1556792"/>
            <a:ext cx="7704856" cy="504056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bg-BG" sz="2400" b="1" dirty="0" smtClean="0">
                <a:latin typeface="Times New Roman" pitchFamily="18" charset="0"/>
                <a:cs typeface="Times New Roman" pitchFamily="18" charset="0"/>
              </a:rPr>
              <a:t> През учебната 2017/2018 година моите задължения и отговорности са съобразени с длъжностната характеристика на длъжността </a:t>
            </a:r>
            <a:r>
              <a:rPr lang="bg-BG" sz="2400" b="1" i="1" u="sng" dirty="0" smtClean="0">
                <a:latin typeface="Times New Roman" pitchFamily="18" charset="0"/>
                <a:cs typeface="Times New Roman" pitchFamily="18" charset="0"/>
              </a:rPr>
              <a:t>старши начален учител </a:t>
            </a:r>
            <a:r>
              <a:rPr lang="bg-BG" sz="2400" b="1" dirty="0" smtClean="0">
                <a:latin typeface="Times New Roman" pitchFamily="18" charset="0"/>
                <a:cs typeface="Times New Roman" pitchFamily="18" charset="0"/>
              </a:rPr>
              <a:t>– класен ръководите на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bg-BG" sz="2400" b="1" dirty="0" smtClean="0">
                <a:latin typeface="Times New Roman" pitchFamily="18" charset="0"/>
                <a:cs typeface="Times New Roman" pitchFamily="18" charset="0"/>
              </a:rPr>
              <a:t>клас.</a:t>
            </a:r>
          </a:p>
          <a:p>
            <a:pPr>
              <a:buFont typeface="Wingdings" pitchFamily="2" charset="2"/>
              <a:buChar char="v"/>
            </a:pPr>
            <a:r>
              <a:rPr lang="bg-BG" sz="2400" b="1" dirty="0" smtClean="0">
                <a:latin typeface="Times New Roman" pitchFamily="18" charset="0"/>
                <a:cs typeface="Times New Roman" pitchFamily="18" charset="0"/>
              </a:rPr>
              <a:t> Преподавам по всички учебни предмети от ЗП, ЗИП-БЕЛ и ЗИП-Математика.</a:t>
            </a:r>
          </a:p>
          <a:p>
            <a:pPr>
              <a:buFont typeface="Wingdings" pitchFamily="2" charset="2"/>
              <a:buChar char="v"/>
            </a:pPr>
            <a:r>
              <a:rPr lang="bg-BG" sz="2400" b="1" dirty="0" smtClean="0">
                <a:latin typeface="Times New Roman" pitchFamily="18" charset="0"/>
                <a:cs typeface="Times New Roman" pitchFamily="18" charset="0"/>
              </a:rPr>
              <a:t> В класа се обучават 12 ученика по целодневна форма.</a:t>
            </a:r>
          </a:p>
          <a:p>
            <a:pPr>
              <a:buFont typeface="Wingdings" pitchFamily="2" charset="2"/>
              <a:buChar char="v"/>
            </a:pPr>
            <a:r>
              <a:rPr lang="bg-BG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sz="2400" b="1" dirty="0" smtClean="0">
                <a:latin typeface="Times New Roman" pitchFamily="18" charset="0"/>
                <a:cs typeface="Times New Roman" pitchFamily="18" charset="0"/>
              </a:rPr>
              <a:t>Провеждам консултации с ученици, желаещи и нуждаещи се от допълнителна работа.</a:t>
            </a:r>
          </a:p>
          <a:p>
            <a:pPr marL="45720" indent="0">
              <a:buNone/>
            </a:pPr>
            <a:endParaRPr lang="bg-BG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buNone/>
            </a:pPr>
            <a:endParaRPr lang="bg-BG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buNone/>
            </a:pPr>
            <a:endParaRPr lang="bg-BG" sz="2400" b="1" i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авоъгълник 3"/>
          <p:cNvSpPr/>
          <p:nvPr/>
        </p:nvSpPr>
        <p:spPr>
          <a:xfrm>
            <a:off x="2123728" y="692696"/>
            <a:ext cx="431938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bg-BG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ОТГОВОРНОСТИ:</a:t>
            </a:r>
            <a:endParaRPr lang="bg-BG" sz="36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9853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sz="quarter" idx="13"/>
          </p:nvPr>
        </p:nvSpPr>
        <p:spPr>
          <a:xfrm>
            <a:off x="323528" y="1040542"/>
            <a:ext cx="8280920" cy="562881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bg-BG" sz="2400" b="1" dirty="0" smtClean="0">
                <a:latin typeface="Times New Roman" pitchFamily="18" charset="0"/>
                <a:cs typeface="Times New Roman" pitchFamily="18" charset="0"/>
              </a:rPr>
              <a:t> Работата на началният учител е динамична, защото той трябва да познава специфичната методика на учебните предмети в начален етап. Да борави със специфичните термини и начини на структуриране на уроците, защото по един начин се работи по български език, по друг начин по технологии и предприемачество.</a:t>
            </a:r>
          </a:p>
          <a:p>
            <a:pPr>
              <a:buFont typeface="Wingdings" pitchFamily="2" charset="2"/>
              <a:buChar char="v"/>
            </a:pPr>
            <a:r>
              <a:rPr lang="bg-BG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sz="2400" b="1" dirty="0" smtClean="0">
                <a:latin typeface="Times New Roman" pitchFamily="18" charset="0"/>
                <a:cs typeface="Times New Roman" pitchFamily="18" charset="0"/>
              </a:rPr>
              <a:t>Методите, които използвам са: разказ, беседа, дискусия, наблюдение, диагностика.</a:t>
            </a:r>
          </a:p>
          <a:p>
            <a:pPr>
              <a:buFont typeface="Wingdings" pitchFamily="2" charset="2"/>
              <a:buChar char="v"/>
            </a:pPr>
            <a:r>
              <a:rPr lang="bg-BG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sz="2400" b="1" dirty="0" smtClean="0">
                <a:latin typeface="Times New Roman" pitchFamily="18" charset="0"/>
                <a:cs typeface="Times New Roman" pitchFamily="18" charset="0"/>
              </a:rPr>
              <a:t>Изготвям годишно тематично разпределение в началото на учебната година.</a:t>
            </a:r>
          </a:p>
          <a:p>
            <a:pPr>
              <a:buFont typeface="Wingdings" pitchFamily="2" charset="2"/>
              <a:buChar char="v"/>
            </a:pPr>
            <a:r>
              <a:rPr lang="bg-BG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sz="2400" b="1" dirty="0" smtClean="0">
                <a:latin typeface="Times New Roman" pitchFamily="18" charset="0"/>
                <a:cs typeface="Times New Roman" pitchFamily="18" charset="0"/>
              </a:rPr>
              <a:t>Планирам и подготвям учебния процес за всеки час.</a:t>
            </a:r>
          </a:p>
          <a:p>
            <a:pPr>
              <a:buFont typeface="Wingdings" pitchFamily="2" charset="2"/>
              <a:buChar char="v"/>
            </a:pPr>
            <a:r>
              <a:rPr lang="bg-BG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sz="2400" b="1" dirty="0" smtClean="0">
                <a:latin typeface="Times New Roman" pitchFamily="18" charset="0"/>
                <a:cs typeface="Times New Roman" pitchFamily="18" charset="0"/>
              </a:rPr>
              <a:t>В процеса на обучение поддържам подходяща за работа атмосфера.</a:t>
            </a:r>
          </a:p>
          <a:p>
            <a:pPr marL="45720" indent="0">
              <a:buNone/>
            </a:pPr>
            <a:endParaRPr lang="bg-BG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авоъгълник 3"/>
          <p:cNvSpPr/>
          <p:nvPr/>
        </p:nvSpPr>
        <p:spPr>
          <a:xfrm>
            <a:off x="1127456" y="332656"/>
            <a:ext cx="703878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g-BG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Методическа дейност</a:t>
            </a:r>
            <a:endParaRPr lang="bg-BG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4513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sz="quarter" idx="13"/>
          </p:nvPr>
        </p:nvSpPr>
        <p:spPr>
          <a:xfrm>
            <a:off x="467544" y="731520"/>
            <a:ext cx="7704856" cy="5865832"/>
          </a:xfrm>
        </p:spPr>
        <p:txBody>
          <a:bodyPr/>
          <a:lstStyle/>
          <a:p>
            <a:pPr>
              <a:buFont typeface="Wingdings" pitchFamily="2" charset="2"/>
              <a:buChar char="v"/>
            </a:pPr>
            <a:r>
              <a:rPr lang="bg-BG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sz="2400" b="1" dirty="0" smtClean="0">
                <a:latin typeface="Times New Roman" pitchFamily="18" charset="0"/>
                <a:cs typeface="Times New Roman" pitchFamily="18" charset="0"/>
              </a:rPr>
              <a:t>Използвам методи и стратегии, подходящи за възрастта на учениците.</a:t>
            </a:r>
          </a:p>
          <a:p>
            <a:pPr>
              <a:buFont typeface="Wingdings" pitchFamily="2" charset="2"/>
              <a:buChar char="v"/>
            </a:pPr>
            <a:r>
              <a:rPr lang="bg-BG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sz="2400" b="1" dirty="0" smtClean="0">
                <a:latin typeface="Times New Roman" pitchFamily="18" charset="0"/>
                <a:cs typeface="Times New Roman" pitchFamily="18" charset="0"/>
              </a:rPr>
              <a:t>Стимулирам и мотивирам учениците за тяхното личностно развитие.</a:t>
            </a:r>
          </a:p>
          <a:p>
            <a:pPr>
              <a:buFont typeface="Wingdings" pitchFamily="2" charset="2"/>
              <a:buChar char="v"/>
            </a:pPr>
            <a:r>
              <a:rPr lang="bg-BG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sz="2400" b="1" dirty="0" smtClean="0">
                <a:latin typeface="Times New Roman" pitchFamily="18" charset="0"/>
                <a:cs typeface="Times New Roman" pitchFamily="18" charset="0"/>
              </a:rPr>
              <a:t>Използвам табла, технически средства и материали подходящи за възрастта на учениците.</a:t>
            </a:r>
          </a:p>
          <a:p>
            <a:pPr>
              <a:buFont typeface="Wingdings" pitchFamily="2" charset="2"/>
              <a:buChar char="v"/>
            </a:pPr>
            <a:r>
              <a:rPr lang="bg-BG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sz="2400" b="1" dirty="0" smtClean="0">
                <a:latin typeface="Times New Roman" pitchFamily="18" charset="0"/>
                <a:cs typeface="Times New Roman" pitchFamily="18" charset="0"/>
              </a:rPr>
              <a:t>Старая се да изграждам у учениците не само знания и умения, но и приятелски отношения между тях.</a:t>
            </a:r>
          </a:p>
          <a:p>
            <a:pPr>
              <a:buFont typeface="Wingdings" pitchFamily="2" charset="2"/>
              <a:buChar char="v"/>
            </a:pPr>
            <a:r>
              <a:rPr lang="bg-BG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sz="2400" b="1" dirty="0" smtClean="0">
                <a:latin typeface="Times New Roman" pitchFamily="18" charset="0"/>
                <a:cs typeface="Times New Roman" pitchFamily="18" charset="0"/>
              </a:rPr>
              <a:t>Вземам участие в курсове и семинари с цел повишаване на квалификацията и поддържане на съвременно и актуално ниво на преподаване.</a:t>
            </a:r>
          </a:p>
          <a:p>
            <a:pPr marL="45720" indent="0">
              <a:buNone/>
            </a:pPr>
            <a:endParaRPr lang="bg-BG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719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sz="quarter" idx="13"/>
          </p:nvPr>
        </p:nvSpPr>
        <p:spPr>
          <a:xfrm>
            <a:off x="467544" y="1307669"/>
            <a:ext cx="8136904" cy="4857635"/>
          </a:xfrm>
        </p:spPr>
        <p:txBody>
          <a:bodyPr/>
          <a:lstStyle/>
          <a:p>
            <a:r>
              <a:rPr lang="bg-BG" dirty="0" smtClean="0"/>
              <a:t> </a:t>
            </a:r>
            <a:r>
              <a:rPr lang="bg-BG" sz="2400" b="1" dirty="0" smtClean="0">
                <a:latin typeface="Times New Roman" pitchFamily="18" charset="0"/>
                <a:cs typeface="Times New Roman" pitchFamily="18" charset="0"/>
              </a:rPr>
              <a:t>Участие в курсове и семинари.</a:t>
            </a:r>
          </a:p>
          <a:p>
            <a:r>
              <a:rPr lang="bg-BG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sz="2400" b="1" dirty="0" smtClean="0">
                <a:latin typeface="Times New Roman" pitchFamily="18" charset="0"/>
                <a:cs typeface="Times New Roman" pitchFamily="18" charset="0"/>
              </a:rPr>
              <a:t>Защита на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bg-BG" sz="2400" b="1" dirty="0" smtClean="0">
                <a:latin typeface="Times New Roman" pitchFamily="18" charset="0"/>
                <a:cs typeface="Times New Roman" pitchFamily="18" charset="0"/>
              </a:rPr>
              <a:t> ПКС през 2018 година.</a:t>
            </a:r>
          </a:p>
          <a:p>
            <a:r>
              <a:rPr lang="bg-BG" sz="2400" b="1" dirty="0" smtClean="0">
                <a:latin typeface="Times New Roman" pitchFamily="18" charset="0"/>
                <a:cs typeface="Times New Roman" pitchFamily="18" charset="0"/>
              </a:rPr>
              <a:t> Приемственост между поколенията и предаване на своя опит на младите начални </a:t>
            </a:r>
          </a:p>
          <a:p>
            <a:pPr marL="45720" indent="0">
              <a:buNone/>
            </a:pPr>
            <a:r>
              <a:rPr lang="bg-BG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sz="2400" b="1" dirty="0" smtClean="0">
                <a:latin typeface="Times New Roman" pitchFamily="18" charset="0"/>
                <a:cs typeface="Times New Roman" pitchFamily="18" charset="0"/>
              </a:rPr>
              <a:t>  учители в училището.</a:t>
            </a:r>
          </a:p>
          <a:p>
            <a:r>
              <a:rPr lang="bg-BG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sz="2400" b="1" dirty="0" smtClean="0">
                <a:latin typeface="Times New Roman" pitchFamily="18" charset="0"/>
                <a:cs typeface="Times New Roman" pitchFamily="18" charset="0"/>
              </a:rPr>
              <a:t>В извънкласната дейност децата </a:t>
            </a:r>
          </a:p>
          <a:p>
            <a:pPr marL="45720" indent="0">
              <a:buNone/>
            </a:pPr>
            <a:r>
              <a:rPr lang="bg-BG" sz="2400" b="1" dirty="0" smtClean="0">
                <a:latin typeface="Times New Roman" pitchFamily="18" charset="0"/>
                <a:cs typeface="Times New Roman" pitchFamily="18" charset="0"/>
              </a:rPr>
              <a:t>са заедно,  веселят се и са щастливи. </a:t>
            </a:r>
          </a:p>
          <a:p>
            <a:pPr marL="45720" indent="0">
              <a:buNone/>
            </a:pPr>
            <a:r>
              <a:rPr lang="bg-BG" sz="2400" b="1" dirty="0" smtClean="0">
                <a:latin typeface="Times New Roman" pitchFamily="18" charset="0"/>
                <a:cs typeface="Times New Roman" pitchFamily="18" charset="0"/>
              </a:rPr>
              <a:t>Между тях се създават </a:t>
            </a:r>
          </a:p>
          <a:p>
            <a:pPr marL="45720" indent="0">
              <a:buNone/>
            </a:pPr>
            <a:r>
              <a:rPr lang="bg-BG" sz="2400" b="1" dirty="0" smtClean="0">
                <a:latin typeface="Times New Roman" pitchFamily="18" charset="0"/>
                <a:cs typeface="Times New Roman" pitchFamily="18" charset="0"/>
              </a:rPr>
              <a:t>добри приятелски отношения.</a:t>
            </a:r>
            <a:endParaRPr lang="bg-BG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авоъгълник 3"/>
          <p:cNvSpPr/>
          <p:nvPr/>
        </p:nvSpPr>
        <p:spPr>
          <a:xfrm>
            <a:off x="971600" y="476672"/>
            <a:ext cx="654916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g-BG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БЪДЕЩИ ПЛАНОВЕ:</a:t>
            </a:r>
            <a:endParaRPr lang="bg-BG" sz="4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Archive\Desktop\Александрова\Завършване на 2 клас\10464159_734475356573632_6468764147835890310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780928"/>
            <a:ext cx="3240360" cy="385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101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Контейнер за съдържание 5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43509276"/>
              </p:ext>
            </p:extLst>
          </p:nvPr>
        </p:nvGraphicFramePr>
        <p:xfrm>
          <a:off x="107950" y="723900"/>
          <a:ext cx="8856664" cy="5313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41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141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141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141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bg-BG" dirty="0" smtClean="0"/>
                        <a:t>МЕСТОРАБОТА</a:t>
                      </a:r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 smtClean="0"/>
                        <a:t>ДЛЪЖНОСТ</a:t>
                      </a:r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 smtClean="0"/>
                        <a:t>ПОСТЪПВАНЕ</a:t>
                      </a:r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 smtClean="0"/>
                        <a:t>НАПУСКАНЕ</a:t>
                      </a:r>
                      <a:endParaRPr lang="bg-B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bg-BG" b="1" dirty="0" smtClean="0">
                          <a:latin typeface="Times New Roman" pitchFamily="18" charset="0"/>
                          <a:cs typeface="Times New Roman" pitchFamily="18" charset="0"/>
                        </a:rPr>
                        <a:t>ОУ „Васил Левски“</a:t>
                      </a:r>
                    </a:p>
                    <a:p>
                      <a:r>
                        <a:rPr lang="bg-BG" b="1" dirty="0" smtClean="0">
                          <a:latin typeface="Times New Roman" pitchFamily="18" charset="0"/>
                          <a:cs typeface="Times New Roman" pitchFamily="18" charset="0"/>
                        </a:rPr>
                        <a:t>с. Николово, </a:t>
                      </a:r>
                      <a:endParaRPr lang="en-US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bg-BG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обл</a:t>
                      </a:r>
                      <a:r>
                        <a:rPr lang="bg-BG" b="1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lang="en-US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bg-BG" b="1" dirty="0" smtClean="0">
                          <a:latin typeface="Times New Roman" pitchFamily="18" charset="0"/>
                          <a:cs typeface="Times New Roman" pitchFamily="18" charset="0"/>
                        </a:rPr>
                        <a:t>Хасково</a:t>
                      </a:r>
                      <a:endParaRPr lang="bg-BG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Начален учител</a:t>
                      </a:r>
                      <a:endParaRPr lang="bg-BG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b="1" dirty="0" smtClean="0">
                          <a:latin typeface="Times New Roman" pitchFamily="18" charset="0"/>
                          <a:cs typeface="Times New Roman" pitchFamily="18" charset="0"/>
                        </a:rPr>
                        <a:t>01.09.1990</a:t>
                      </a:r>
                      <a:r>
                        <a:rPr lang="bg-BG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г.</a:t>
                      </a:r>
                      <a:endParaRPr lang="bg-BG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b="1" dirty="0" smtClean="0">
                          <a:latin typeface="Times New Roman" pitchFamily="18" charset="0"/>
                          <a:cs typeface="Times New Roman" pitchFamily="18" charset="0"/>
                        </a:rPr>
                        <a:t>25.10.1992 г.</a:t>
                      </a:r>
                      <a:endParaRPr lang="bg-BG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bg-BG" b="1" dirty="0" smtClean="0">
                          <a:latin typeface="Times New Roman" pitchFamily="18" charset="0"/>
                          <a:cs typeface="Times New Roman" pitchFamily="18" charset="0"/>
                        </a:rPr>
                        <a:t>ОУ</a:t>
                      </a:r>
                      <a:r>
                        <a:rPr lang="bg-BG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„Христо Ботев“</a:t>
                      </a:r>
                    </a:p>
                    <a:p>
                      <a:r>
                        <a:rPr lang="bg-BG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с. Момково, общ. Свиленград</a:t>
                      </a:r>
                      <a:endParaRPr lang="bg-BG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b="1" dirty="0" smtClean="0">
                          <a:latin typeface="Times New Roman" pitchFamily="18" charset="0"/>
                          <a:cs typeface="Times New Roman" pitchFamily="18" charset="0"/>
                        </a:rPr>
                        <a:t>Възпитател в начален курс</a:t>
                      </a:r>
                      <a:endParaRPr lang="bg-BG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b="1" dirty="0" smtClean="0">
                          <a:latin typeface="Times New Roman" pitchFamily="18" charset="0"/>
                          <a:cs typeface="Times New Roman" pitchFamily="18" charset="0"/>
                        </a:rPr>
                        <a:t>26.10.1992</a:t>
                      </a:r>
                      <a:r>
                        <a:rPr lang="bg-BG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г.</a:t>
                      </a:r>
                      <a:endParaRPr lang="bg-BG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b="1" dirty="0" smtClean="0">
                          <a:latin typeface="Times New Roman" pitchFamily="18" charset="0"/>
                          <a:cs typeface="Times New Roman" pitchFamily="18" charset="0"/>
                        </a:rPr>
                        <a:t>01.10.1993 г.</a:t>
                      </a:r>
                      <a:endParaRPr lang="bg-BG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bg-BG" b="1" dirty="0" smtClean="0">
                          <a:latin typeface="Times New Roman" pitchFamily="18" charset="0"/>
                          <a:cs typeface="Times New Roman" pitchFamily="18" charset="0"/>
                        </a:rPr>
                        <a:t>ОУ „Христо Ботев“</a:t>
                      </a:r>
                    </a:p>
                    <a:p>
                      <a:r>
                        <a:rPr lang="bg-BG" b="1" dirty="0" smtClean="0">
                          <a:latin typeface="Times New Roman" pitchFamily="18" charset="0"/>
                          <a:cs typeface="Times New Roman" pitchFamily="18" charset="0"/>
                        </a:rPr>
                        <a:t>с. Момково, общ Свиленград</a:t>
                      </a:r>
                      <a:endParaRPr lang="bg-BG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Начален учител</a:t>
                      </a:r>
                      <a:endParaRPr lang="bg-BG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b="1" dirty="0" smtClean="0">
                          <a:latin typeface="Times New Roman" pitchFamily="18" charset="0"/>
                          <a:cs typeface="Times New Roman" pitchFamily="18" charset="0"/>
                        </a:rPr>
                        <a:t>01.10.1993 г.</a:t>
                      </a:r>
                      <a:endParaRPr lang="bg-BG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b="1" dirty="0" smtClean="0">
                          <a:latin typeface="Times New Roman" pitchFamily="18" charset="0"/>
                          <a:cs typeface="Times New Roman" pitchFamily="18" charset="0"/>
                        </a:rPr>
                        <a:t>05.12.2005</a:t>
                      </a:r>
                      <a:r>
                        <a:rPr lang="bg-BG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г.</a:t>
                      </a:r>
                      <a:endParaRPr lang="bg-BG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bg-BG" b="1" dirty="0" smtClean="0">
                          <a:latin typeface="Times New Roman" pitchFamily="18" charset="0"/>
                          <a:cs typeface="Times New Roman" pitchFamily="18" charset="0"/>
                        </a:rPr>
                        <a:t>ОУ „Иван Вазов“</a:t>
                      </a:r>
                    </a:p>
                    <a:p>
                      <a:r>
                        <a:rPr lang="bg-BG" b="1" dirty="0" smtClean="0">
                          <a:latin typeface="Times New Roman" pitchFamily="18" charset="0"/>
                          <a:cs typeface="Times New Roman" pitchFamily="18" charset="0"/>
                        </a:rPr>
                        <a:t>г</a:t>
                      </a:r>
                      <a:r>
                        <a:rPr lang="bg-BG" b="1" smtClean="0">
                          <a:latin typeface="Times New Roman" pitchFamily="18" charset="0"/>
                          <a:cs typeface="Times New Roman" pitchFamily="18" charset="0"/>
                        </a:rPr>
                        <a:t>р</a:t>
                      </a:r>
                      <a:r>
                        <a:rPr lang="bg-BG" b="1" dirty="0" smtClean="0">
                          <a:latin typeface="Times New Roman" pitchFamily="18" charset="0"/>
                          <a:cs typeface="Times New Roman" pitchFamily="18" charset="0"/>
                        </a:rPr>
                        <a:t>. Свиленград</a:t>
                      </a:r>
                      <a:endParaRPr lang="bg-BG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Начален учител</a:t>
                      </a:r>
                      <a:endParaRPr lang="bg-BG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b="1" dirty="0" smtClean="0">
                          <a:latin typeface="Times New Roman" pitchFamily="18" charset="0"/>
                          <a:cs typeface="Times New Roman" pitchFamily="18" charset="0"/>
                        </a:rPr>
                        <a:t>17.09. 2007 г.</a:t>
                      </a:r>
                      <a:endParaRPr lang="bg-BG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b="1" dirty="0" smtClean="0">
                          <a:latin typeface="Times New Roman" pitchFamily="18" charset="0"/>
                          <a:cs typeface="Times New Roman" pitchFamily="18" charset="0"/>
                        </a:rPr>
                        <a:t>01.02.02010 г.</a:t>
                      </a:r>
                      <a:endParaRPr lang="bg-BG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bg-BG" b="1" dirty="0" smtClean="0">
                          <a:latin typeface="Times New Roman" pitchFamily="18" charset="0"/>
                          <a:cs typeface="Times New Roman" pitchFamily="18" charset="0"/>
                        </a:rPr>
                        <a:t>ОУ „Любен Каравелов“ </a:t>
                      </a:r>
                      <a:endParaRPr lang="en-US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bg-BG" b="1" dirty="0" smtClean="0">
                          <a:latin typeface="Times New Roman" pitchFamily="18" charset="0"/>
                          <a:cs typeface="Times New Roman" pitchFamily="18" charset="0"/>
                        </a:rPr>
                        <a:t>гр. Свиленград</a:t>
                      </a:r>
                      <a:endParaRPr lang="bg-BG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Начален учител</a:t>
                      </a:r>
                      <a:endParaRPr lang="bg-BG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b="1" dirty="0" smtClean="0">
                          <a:latin typeface="Times New Roman" pitchFamily="18" charset="0"/>
                          <a:cs typeface="Times New Roman" pitchFamily="18" charset="0"/>
                        </a:rPr>
                        <a:t>15. 09. 2010г.</a:t>
                      </a:r>
                      <a:endParaRPr lang="bg-BG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b="1" dirty="0" smtClean="0">
                          <a:latin typeface="Times New Roman" pitchFamily="18" charset="0"/>
                          <a:cs typeface="Times New Roman" pitchFamily="18" charset="0"/>
                        </a:rPr>
                        <a:t>До днес…</a:t>
                      </a:r>
                      <a:endParaRPr lang="bg-BG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bg-B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Правоъгълник 4"/>
          <p:cNvSpPr/>
          <p:nvPr/>
        </p:nvSpPr>
        <p:spPr>
          <a:xfrm>
            <a:off x="2195736" y="16317"/>
            <a:ext cx="393530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g-BG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ТРУДОВ СТАЖ</a:t>
            </a:r>
            <a:endParaRPr lang="bg-BG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1500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Контейнер за съдържание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53636106"/>
              </p:ext>
            </p:extLst>
          </p:nvPr>
        </p:nvGraphicFramePr>
        <p:xfrm>
          <a:off x="323527" y="116633"/>
          <a:ext cx="8424936" cy="66755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62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62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062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062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33371">
                <a:tc>
                  <a:txBody>
                    <a:bodyPr/>
                    <a:lstStyle/>
                    <a:p>
                      <a:r>
                        <a:rPr lang="bg-BG" dirty="0" smtClean="0"/>
                        <a:t>ТЕМА</a:t>
                      </a:r>
                      <a:r>
                        <a:rPr lang="bg-BG" baseline="0" dirty="0" smtClean="0"/>
                        <a:t> НА ОБУЧЕНИЕ</a:t>
                      </a:r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 smtClean="0"/>
                        <a:t>ДОКУМЕНТ</a:t>
                      </a:r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 smtClean="0"/>
                        <a:t>ИНСТИТУЦИЯ</a:t>
                      </a:r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 smtClean="0"/>
                        <a:t>ГОДИНА</a:t>
                      </a:r>
                      <a:endParaRPr lang="bg-B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3371">
                <a:tc>
                  <a:txBody>
                    <a:bodyPr/>
                    <a:lstStyle/>
                    <a:p>
                      <a:r>
                        <a:rPr lang="bg-BG" b="1" dirty="0" smtClean="0"/>
                        <a:t>Бакалавър</a:t>
                      </a:r>
                      <a:r>
                        <a:rPr lang="bg-BG" b="1" baseline="0" dirty="0" smtClean="0"/>
                        <a:t> - НУП</a:t>
                      </a:r>
                      <a:endParaRPr lang="bg-BG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b="1" dirty="0" smtClean="0"/>
                        <a:t>диплома</a:t>
                      </a:r>
                      <a:endParaRPr lang="bg-BG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b="1" dirty="0" smtClean="0"/>
                        <a:t>ТУ-ПФ</a:t>
                      </a:r>
                    </a:p>
                    <a:p>
                      <a:r>
                        <a:rPr lang="bg-BG" b="1" dirty="0" smtClean="0"/>
                        <a:t>гр. Стара Загора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b="1" dirty="0" smtClean="0"/>
                        <a:t>29. 06. 2005 г.</a:t>
                      </a:r>
                      <a:endParaRPr lang="bg-BG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47707">
                <a:tc>
                  <a:txBody>
                    <a:bodyPr/>
                    <a:lstStyle/>
                    <a:p>
                      <a:r>
                        <a:rPr lang="bg-BG" b="1" dirty="0" smtClean="0"/>
                        <a:t>Магистър</a:t>
                      </a:r>
                    </a:p>
                    <a:p>
                      <a:r>
                        <a:rPr lang="bg-BG" b="1" dirty="0" smtClean="0"/>
                        <a:t>„Мениджмънт на социални и педагогически</a:t>
                      </a:r>
                      <a:r>
                        <a:rPr lang="bg-BG" b="1" baseline="0" dirty="0" smtClean="0"/>
                        <a:t> организации“</a:t>
                      </a:r>
                      <a:endParaRPr lang="bg-BG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b="1" dirty="0" smtClean="0"/>
                        <a:t>диплома</a:t>
                      </a:r>
                      <a:endParaRPr lang="bg-BG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b="1" dirty="0" smtClean="0"/>
                        <a:t>ТУ-ПФ</a:t>
                      </a:r>
                    </a:p>
                    <a:p>
                      <a:r>
                        <a:rPr lang="bg-BG" b="1" dirty="0" smtClean="0"/>
                        <a:t>гр. Стара Загора</a:t>
                      </a:r>
                      <a:endParaRPr lang="bg-BG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b="1" dirty="0" smtClean="0"/>
                        <a:t>23.</a:t>
                      </a:r>
                      <a:r>
                        <a:rPr lang="bg-BG" b="1" baseline="0" dirty="0" smtClean="0"/>
                        <a:t> 11. 2007 г.</a:t>
                      </a:r>
                      <a:endParaRPr lang="bg-BG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47707">
                <a:tc>
                  <a:txBody>
                    <a:bodyPr/>
                    <a:lstStyle/>
                    <a:p>
                      <a:r>
                        <a:rPr lang="bg-BG" b="1" dirty="0" smtClean="0"/>
                        <a:t>Специализация „Работа с компютри и инф. Технологии“</a:t>
                      </a:r>
                      <a:endParaRPr lang="bg-BG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b="1" dirty="0" smtClean="0"/>
                        <a:t>свидетелство</a:t>
                      </a:r>
                      <a:endParaRPr lang="bg-BG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b="1" dirty="0" smtClean="0"/>
                        <a:t>ДИПКУ</a:t>
                      </a:r>
                    </a:p>
                    <a:p>
                      <a:r>
                        <a:rPr lang="bg-BG" b="1" dirty="0" smtClean="0"/>
                        <a:t>гр. Стара Загора</a:t>
                      </a:r>
                      <a:endParaRPr lang="bg-BG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b="1" dirty="0" smtClean="0"/>
                        <a:t>01. 12. 2009 г.</a:t>
                      </a:r>
                      <a:endParaRPr lang="bg-BG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3371">
                <a:tc>
                  <a:txBody>
                    <a:bodyPr/>
                    <a:lstStyle/>
                    <a:p>
                      <a:r>
                        <a:rPr lang="en-US" b="1" dirty="0" smtClean="0"/>
                        <a:t>II </a:t>
                      </a:r>
                      <a:r>
                        <a:rPr lang="bg-BG" b="1" dirty="0" smtClean="0"/>
                        <a:t>ПКС</a:t>
                      </a:r>
                      <a:endParaRPr lang="bg-BG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b="1" dirty="0" smtClean="0"/>
                        <a:t>свидетелство</a:t>
                      </a:r>
                      <a:endParaRPr lang="bg-BG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b="1" dirty="0" smtClean="0"/>
                        <a:t>ДИПКУ</a:t>
                      </a:r>
                    </a:p>
                    <a:p>
                      <a:r>
                        <a:rPr lang="bg-BG" b="1" dirty="0" smtClean="0"/>
                        <a:t>Гр. Стара Загора</a:t>
                      </a:r>
                      <a:endParaRPr lang="bg-BG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b="1" dirty="0" smtClean="0"/>
                        <a:t>07. 11. 2011 г.</a:t>
                      </a:r>
                      <a:endParaRPr lang="bg-BG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29206">
                <a:tc>
                  <a:txBody>
                    <a:bodyPr/>
                    <a:lstStyle/>
                    <a:p>
                      <a:r>
                        <a:rPr lang="bg-BG" b="1" dirty="0" smtClean="0"/>
                        <a:t>„Професионалният стрес при учителите. Техники за овладяване и контрол.“</a:t>
                      </a:r>
                      <a:endParaRPr lang="bg-BG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b="1" dirty="0" smtClean="0"/>
                        <a:t>сертификат</a:t>
                      </a:r>
                      <a:endParaRPr lang="bg-BG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b="1" dirty="0" smtClean="0"/>
                        <a:t>РААБЕ</a:t>
                      </a:r>
                    </a:p>
                    <a:p>
                      <a:r>
                        <a:rPr lang="bg-BG" b="1" dirty="0" smtClean="0"/>
                        <a:t>България</a:t>
                      </a:r>
                      <a:endParaRPr lang="bg-BG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b="1" dirty="0" smtClean="0"/>
                        <a:t>03. 12. 2011 г.</a:t>
                      </a:r>
                      <a:endParaRPr lang="bg-BG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01927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Контейнер за съдържание 1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388723203"/>
              </p:ext>
            </p:extLst>
          </p:nvPr>
        </p:nvGraphicFramePr>
        <p:xfrm>
          <a:off x="107950" y="115888"/>
          <a:ext cx="8785224" cy="6314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63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63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963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963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bg-BG" dirty="0" smtClean="0"/>
                        <a:t>„Интерактивни методи във възпитанието  и обучението по БДП“</a:t>
                      </a:r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 smtClean="0"/>
                        <a:t>удостоверение</a:t>
                      </a:r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 smtClean="0"/>
                        <a:t>ТУ - София</a:t>
                      </a:r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 smtClean="0"/>
                        <a:t>12. 11. 2010 г.</a:t>
                      </a:r>
                      <a:endParaRPr lang="bg-B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bg-BG" b="1" dirty="0" smtClean="0"/>
                        <a:t>„Работа в мултиетническа образователна среда“</a:t>
                      </a:r>
                      <a:endParaRPr lang="bg-BG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b="1" dirty="0" smtClean="0"/>
                        <a:t>Удостоверение за допълнително обучение</a:t>
                      </a:r>
                      <a:endParaRPr lang="bg-BG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b="1" dirty="0" smtClean="0"/>
                        <a:t>ДИПКУ</a:t>
                      </a:r>
                    </a:p>
                    <a:p>
                      <a:r>
                        <a:rPr lang="bg-BG" b="1" dirty="0" smtClean="0"/>
                        <a:t>Стара Загора</a:t>
                      </a:r>
                      <a:endParaRPr lang="bg-BG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b="1" dirty="0" smtClean="0"/>
                        <a:t>03. 02. 2012 г.</a:t>
                      </a:r>
                      <a:endParaRPr lang="bg-BG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bg-BG" b="1" dirty="0" smtClean="0"/>
                        <a:t>„Организиране и прилагане на ЦО в ПИГ“.</a:t>
                      </a:r>
                      <a:endParaRPr lang="bg-BG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b="1" dirty="0" smtClean="0"/>
                        <a:t>удостоверение</a:t>
                      </a:r>
                      <a:endParaRPr lang="bg-BG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b="1" dirty="0" smtClean="0"/>
                        <a:t>Обединение „Средищни училища“</a:t>
                      </a:r>
                      <a:endParaRPr lang="bg-BG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b="1" dirty="0" smtClean="0"/>
                        <a:t>29. 09. 2013 г.</a:t>
                      </a:r>
                      <a:endParaRPr lang="bg-BG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bg-BG" b="1" dirty="0" smtClean="0"/>
                        <a:t>„Обучение за</a:t>
                      </a:r>
                      <a:r>
                        <a:rPr lang="bg-BG" b="1" baseline="0" dirty="0" smtClean="0"/>
                        <a:t> превенция на училищното насилие…“</a:t>
                      </a:r>
                      <a:endParaRPr lang="bg-BG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b="1" dirty="0" smtClean="0"/>
                        <a:t>сертификат</a:t>
                      </a:r>
                      <a:endParaRPr lang="bg-BG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b="1" dirty="0" smtClean="0"/>
                        <a:t>НИОКСО</a:t>
                      </a:r>
                    </a:p>
                    <a:p>
                      <a:r>
                        <a:rPr lang="bg-BG" b="1" dirty="0" smtClean="0"/>
                        <a:t>София</a:t>
                      </a:r>
                      <a:endParaRPr lang="bg-BG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b="1" dirty="0" smtClean="0"/>
                        <a:t>24. 01. 2014 г.</a:t>
                      </a:r>
                      <a:endParaRPr lang="bg-BG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bg-BG" b="1" dirty="0" smtClean="0"/>
                        <a:t>„Развиване на граждански умения на</a:t>
                      </a:r>
                      <a:r>
                        <a:rPr lang="bg-BG" b="1" baseline="0" dirty="0" smtClean="0"/>
                        <a:t> учениците“</a:t>
                      </a:r>
                      <a:endParaRPr lang="bg-BG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b="1" dirty="0" smtClean="0"/>
                        <a:t>сертификат</a:t>
                      </a:r>
                      <a:endParaRPr lang="bg-BG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b="1" dirty="0" smtClean="0"/>
                        <a:t>С.И.Л.А.</a:t>
                      </a:r>
                    </a:p>
                    <a:p>
                      <a:r>
                        <a:rPr lang="bg-BG" b="1" dirty="0" smtClean="0"/>
                        <a:t>София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b="1" dirty="0" smtClean="0"/>
                        <a:t>12. 03. 2015 г.</a:t>
                      </a:r>
                      <a:endParaRPr lang="bg-BG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7351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Контейнер за съдържание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67104446"/>
              </p:ext>
            </p:extLst>
          </p:nvPr>
        </p:nvGraphicFramePr>
        <p:xfrm>
          <a:off x="323527" y="1"/>
          <a:ext cx="8352928" cy="77892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503341">
                <a:tc>
                  <a:txBody>
                    <a:bodyPr/>
                    <a:lstStyle/>
                    <a:p>
                      <a:r>
                        <a:rPr lang="bg-BG" dirty="0" smtClean="0"/>
                        <a:t>„Формиране на дигитални умения у учениците в НУВ“</a:t>
                      </a:r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 smtClean="0"/>
                        <a:t>сертификат</a:t>
                      </a:r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 smtClean="0"/>
                        <a:t>НИОКСО</a:t>
                      </a:r>
                    </a:p>
                    <a:p>
                      <a:r>
                        <a:rPr lang="bg-BG" dirty="0" smtClean="0"/>
                        <a:t>София</a:t>
                      </a:r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 smtClean="0"/>
                        <a:t>12. 06. 2015 г.</a:t>
                      </a:r>
                      <a:endParaRPr lang="bg-B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85218">
                <a:tc>
                  <a:txBody>
                    <a:bodyPr/>
                    <a:lstStyle/>
                    <a:p>
                      <a:r>
                        <a:rPr lang="ru-RU" b="1" dirty="0" smtClean="0"/>
                        <a:t>"Взаимоотношения ученик, </a:t>
                      </a:r>
                      <a:r>
                        <a:rPr lang="ru-RU" b="1" dirty="0" err="1" smtClean="0"/>
                        <a:t>родител</a:t>
                      </a:r>
                      <a:r>
                        <a:rPr lang="ru-RU" b="1" dirty="0" smtClean="0"/>
                        <a:t> и </a:t>
                      </a:r>
                      <a:r>
                        <a:rPr lang="ru-RU" b="1" dirty="0" err="1" smtClean="0"/>
                        <a:t>учител</a:t>
                      </a:r>
                      <a:r>
                        <a:rPr lang="ru-RU" b="1" dirty="0" smtClean="0"/>
                        <a:t>. </a:t>
                      </a:r>
                      <a:r>
                        <a:rPr lang="ru-RU" b="1" dirty="0" err="1" smtClean="0"/>
                        <a:t>Приложими</a:t>
                      </a:r>
                      <a:r>
                        <a:rPr lang="ru-RU" b="1" dirty="0" smtClean="0"/>
                        <a:t> практики за </a:t>
                      </a:r>
                      <a:r>
                        <a:rPr lang="ru-RU" b="1" dirty="0" err="1" smtClean="0"/>
                        <a:t>педагогическите</a:t>
                      </a:r>
                      <a:r>
                        <a:rPr lang="ru-RU" b="1" dirty="0" smtClean="0"/>
                        <a:t> </a:t>
                      </a:r>
                      <a:r>
                        <a:rPr lang="ru-RU" b="1" dirty="0" err="1" smtClean="0"/>
                        <a:t>специалисти</a:t>
                      </a:r>
                      <a:r>
                        <a:rPr lang="ru-RU" b="1" dirty="0" smtClean="0"/>
                        <a:t>."</a:t>
                      </a:r>
                      <a:endParaRPr lang="bg-BG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Сертификат с </a:t>
                      </a:r>
                      <a:r>
                        <a:rPr lang="ru-RU" b="1" dirty="0" err="1" smtClean="0"/>
                        <a:t>рег.номер</a:t>
                      </a:r>
                      <a:r>
                        <a:rPr lang="ru-RU" b="1" dirty="0" smtClean="0"/>
                        <a:t> 1812-7314/01.12.2018 г.</a:t>
                      </a:r>
                      <a:endParaRPr lang="bg-BG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b="1" dirty="0" smtClean="0"/>
                        <a:t>НП</a:t>
                      </a:r>
                      <a:r>
                        <a:rPr lang="bg-BG" b="1" baseline="0" dirty="0" smtClean="0"/>
                        <a:t> „Квалификация на педагогическите специалисти“</a:t>
                      </a:r>
                      <a:endParaRPr lang="bg-BG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b="1" dirty="0" smtClean="0"/>
                        <a:t>01.12.2018</a:t>
                      </a:r>
                      <a:r>
                        <a:rPr lang="bg-BG" b="1" baseline="0" dirty="0" smtClean="0"/>
                        <a:t> г.</a:t>
                      </a:r>
                      <a:endParaRPr lang="bg-BG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2528">
                <a:tc>
                  <a:txBody>
                    <a:bodyPr/>
                    <a:lstStyle/>
                    <a:p>
                      <a:r>
                        <a:rPr lang="ru-RU" b="1" dirty="0" err="1" smtClean="0"/>
                        <a:t>Базови</a:t>
                      </a:r>
                      <a:r>
                        <a:rPr lang="ru-RU" b="1" dirty="0" smtClean="0"/>
                        <a:t> </a:t>
                      </a:r>
                      <a:r>
                        <a:rPr lang="ru-RU" b="1" dirty="0" err="1" smtClean="0"/>
                        <a:t>компютърни</a:t>
                      </a:r>
                      <a:r>
                        <a:rPr lang="ru-RU" b="1" dirty="0" smtClean="0"/>
                        <a:t> умения в </a:t>
                      </a:r>
                      <a:r>
                        <a:rPr lang="ru-RU" b="1" dirty="0" err="1" smtClean="0"/>
                        <a:t>работата</a:t>
                      </a:r>
                      <a:r>
                        <a:rPr lang="ru-RU" b="1" dirty="0" smtClean="0"/>
                        <a:t> на учителя</a:t>
                      </a:r>
                      <a:endParaRPr lang="bg-BG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b="1" dirty="0" smtClean="0"/>
                        <a:t>Удостоверение</a:t>
                      </a:r>
                      <a:endParaRPr lang="bg-BG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b="1" baseline="0" dirty="0" smtClean="0"/>
                        <a:t>РААБЕ България</a:t>
                      </a:r>
                      <a:endParaRPr lang="en-US" b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b="1" smtClean="0"/>
                        <a:t>10.09.2019 г.</a:t>
                      </a:r>
                      <a:endParaRPr lang="bg-BG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85218">
                <a:tc>
                  <a:txBody>
                    <a:bodyPr/>
                    <a:lstStyle/>
                    <a:p>
                      <a:endParaRPr lang="bg-BG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bg-BG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bg-B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5835">
                <a:tc>
                  <a:txBody>
                    <a:bodyPr/>
                    <a:lstStyle/>
                    <a:p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5835">
                <a:tc>
                  <a:txBody>
                    <a:bodyPr/>
                    <a:lstStyle/>
                    <a:p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bg-B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2599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Контейнер за съдържание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620923656"/>
              </p:ext>
            </p:extLst>
          </p:nvPr>
        </p:nvGraphicFramePr>
        <p:xfrm>
          <a:off x="323527" y="1"/>
          <a:ext cx="8352928" cy="67579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503341">
                <a:tc>
                  <a:txBody>
                    <a:bodyPr/>
                    <a:lstStyle/>
                    <a:p>
                      <a:r>
                        <a:rPr lang="bg-BG" dirty="0" smtClean="0"/>
                        <a:t>„Формиране на дигитални умения у учениците в НУВ“</a:t>
                      </a:r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 smtClean="0"/>
                        <a:t>сертификат</a:t>
                      </a:r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 smtClean="0"/>
                        <a:t>НИОКСО</a:t>
                      </a:r>
                    </a:p>
                    <a:p>
                      <a:r>
                        <a:rPr lang="bg-BG" dirty="0" smtClean="0"/>
                        <a:t>София</a:t>
                      </a:r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 smtClean="0"/>
                        <a:t>12. 06. 2015 г.</a:t>
                      </a:r>
                      <a:endParaRPr lang="bg-B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85218">
                <a:tc>
                  <a:txBody>
                    <a:bodyPr/>
                    <a:lstStyle/>
                    <a:p>
                      <a:r>
                        <a:rPr lang="bg-BG" b="1" dirty="0" smtClean="0"/>
                        <a:t>„Към по-иновативно учебно съдържание и в пограничните райони“</a:t>
                      </a:r>
                      <a:endParaRPr lang="bg-BG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b="1" dirty="0" smtClean="0"/>
                        <a:t>сертификат</a:t>
                      </a:r>
                      <a:endParaRPr lang="bg-BG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b="1" dirty="0" smtClean="0"/>
                        <a:t>Еразъм</a:t>
                      </a:r>
                    </a:p>
                    <a:p>
                      <a:r>
                        <a:rPr lang="bg-BG" b="1" dirty="0" smtClean="0"/>
                        <a:t>СБУ</a:t>
                      </a:r>
                      <a:endParaRPr lang="bg-BG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b="1" dirty="0" smtClean="0"/>
                        <a:t>Май 2016 г.</a:t>
                      </a:r>
                      <a:endParaRPr lang="bg-BG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2528">
                <a:tc>
                  <a:txBody>
                    <a:bodyPr/>
                    <a:lstStyle/>
                    <a:p>
                      <a:r>
                        <a:rPr lang="bg-BG" b="1" dirty="0" smtClean="0"/>
                        <a:t>„Управленски институционален мениджмънт“</a:t>
                      </a:r>
                      <a:endParaRPr lang="bg-BG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b="1" dirty="0" smtClean="0"/>
                        <a:t>удостоверение</a:t>
                      </a:r>
                      <a:endParaRPr lang="bg-BG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b="1" dirty="0" smtClean="0"/>
                        <a:t>Институт</a:t>
                      </a:r>
                      <a:r>
                        <a:rPr lang="bg-BG" b="1" baseline="0" dirty="0" smtClean="0"/>
                        <a:t> по</a:t>
                      </a:r>
                      <a:endParaRPr lang="en-US" b="1" baseline="0" dirty="0" smtClean="0"/>
                    </a:p>
                    <a:p>
                      <a:r>
                        <a:rPr lang="bg-BG" b="1" baseline="0" dirty="0" smtClean="0"/>
                        <a:t>образованието</a:t>
                      </a:r>
                    </a:p>
                    <a:p>
                      <a:r>
                        <a:rPr lang="bg-BG" b="1" baseline="0" dirty="0" smtClean="0"/>
                        <a:t>Габров</a:t>
                      </a:r>
                      <a:r>
                        <a:rPr lang="en-US" b="1" baseline="0" dirty="0" smtClean="0"/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b="1" dirty="0" smtClean="0"/>
                        <a:t>18. 04. 2017 г.</a:t>
                      </a:r>
                      <a:endParaRPr lang="bg-BG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85218">
                <a:tc>
                  <a:txBody>
                    <a:bodyPr/>
                    <a:lstStyle/>
                    <a:p>
                      <a:r>
                        <a:rPr lang="bg-BG" b="1" dirty="0" smtClean="0"/>
                        <a:t>„Професионалното портфолио инструмент за повишаване постиженията на ученика.“</a:t>
                      </a:r>
                      <a:endParaRPr lang="bg-BG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b="1" dirty="0" smtClean="0"/>
                        <a:t>удостоверение</a:t>
                      </a:r>
                      <a:endParaRPr lang="bg-BG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b="1" dirty="0" smtClean="0"/>
                        <a:t>РААБЕ</a:t>
                      </a:r>
                    </a:p>
                    <a:p>
                      <a:r>
                        <a:rPr lang="bg-BG" b="1" dirty="0" smtClean="0"/>
                        <a:t>София</a:t>
                      </a:r>
                      <a:endParaRPr lang="bg-BG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b="1" dirty="0" smtClean="0"/>
                        <a:t>14. 12. 2017 г.</a:t>
                      </a:r>
                      <a:endParaRPr lang="bg-BG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5835">
                <a:tc>
                  <a:txBody>
                    <a:bodyPr/>
                    <a:lstStyle/>
                    <a:p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5835">
                <a:tc>
                  <a:txBody>
                    <a:bodyPr/>
                    <a:lstStyle/>
                    <a:p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bg-B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4462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Контейнер за съдържание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444054995"/>
              </p:ext>
            </p:extLst>
          </p:nvPr>
        </p:nvGraphicFramePr>
        <p:xfrm>
          <a:off x="323850" y="260350"/>
          <a:ext cx="8424864" cy="238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62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62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062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062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bg-BG" dirty="0" smtClean="0"/>
                        <a:t>„Специфики при обучението на ученици, търсещи или получили международна закрила.“</a:t>
                      </a:r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 smtClean="0"/>
                        <a:t>Семинар</a:t>
                      </a:r>
                      <a:r>
                        <a:rPr lang="en-US" dirty="0" smtClean="0"/>
                        <a:t> </a:t>
                      </a:r>
                      <a:r>
                        <a:rPr lang="bg-BG" dirty="0" smtClean="0"/>
                        <a:t> в </a:t>
                      </a:r>
                    </a:p>
                    <a:p>
                      <a:r>
                        <a:rPr lang="bg-BG" dirty="0" smtClean="0"/>
                        <a:t>гр. София.</a:t>
                      </a:r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 err="1" smtClean="0"/>
                        <a:t>Каритас</a:t>
                      </a:r>
                      <a:endParaRPr lang="bg-BG" dirty="0" smtClean="0"/>
                    </a:p>
                    <a:p>
                      <a:r>
                        <a:rPr lang="bg-BG" dirty="0" smtClean="0"/>
                        <a:t>България</a:t>
                      </a:r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 smtClean="0"/>
                        <a:t>05. – 06. </a:t>
                      </a:r>
                      <a:r>
                        <a:rPr lang="bg-BG" smtClean="0"/>
                        <a:t>04.2017 г.</a:t>
                      </a:r>
                      <a:endParaRPr lang="bg-BG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027" name="Picture 3" descr="C:\Users\Vision\Desktop\1796701_675382562482912_2004997876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717032"/>
            <a:ext cx="403244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3" y="908720"/>
            <a:ext cx="4754563" cy="3157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C:\Users\Vision\Desktop\SAM_27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8" y="2487488"/>
            <a:ext cx="5011591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7923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sz="quarter" idx="13"/>
          </p:nvPr>
        </p:nvSpPr>
        <p:spPr>
          <a:xfrm>
            <a:off x="323528" y="624464"/>
            <a:ext cx="8424936" cy="5828872"/>
          </a:xfrm>
        </p:spPr>
        <p:txBody>
          <a:bodyPr>
            <a:noAutofit/>
          </a:bodyPr>
          <a:lstStyle/>
          <a:p>
            <a:r>
              <a:rPr lang="bg-BG" sz="2400" b="1" dirty="0" smtClean="0">
                <a:latin typeface="Times New Roman" pitchFamily="18" charset="0"/>
                <a:cs typeface="Times New Roman" pitchFamily="18" charset="0"/>
              </a:rPr>
              <a:t>Месторождение: с. Борован, общ. Борован, област Враца</a:t>
            </a:r>
          </a:p>
          <a:p>
            <a:r>
              <a:rPr lang="bg-BG" sz="2400" b="1" dirty="0" smtClean="0">
                <a:latin typeface="Times New Roman" pitchFamily="18" charset="0"/>
                <a:cs typeface="Times New Roman" pitchFamily="18" charset="0"/>
              </a:rPr>
              <a:t>Дата на раждане:  12. 04. 1970 год.</a:t>
            </a:r>
          </a:p>
          <a:p>
            <a:r>
              <a:rPr lang="bg-BG" sz="2400" b="1" dirty="0" smtClean="0">
                <a:latin typeface="Times New Roman" pitchFamily="18" charset="0"/>
                <a:cs typeface="Times New Roman" pitchFamily="18" charset="0"/>
              </a:rPr>
              <a:t>Месторабота: ОУ „Любен Каравелов“  гр. Свиленград</a:t>
            </a:r>
          </a:p>
          <a:p>
            <a:r>
              <a:rPr lang="bg-BG" alt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Адрес на образователната институция: гр. Свиленград</a:t>
            </a:r>
          </a:p>
          <a:p>
            <a:pPr marL="45720" indent="0">
              <a:buNone/>
            </a:pPr>
            <a:r>
              <a:rPr lang="bg-BG" alt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alt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ул.“Хан Аспарух“ №50    тел. 0379/73154</a:t>
            </a:r>
          </a:p>
          <a:p>
            <a:pPr>
              <a:buFont typeface="Wingdings" pitchFamily="2" charset="2"/>
              <a:buChar char="v"/>
            </a:pPr>
            <a:r>
              <a:rPr lang="bg-BG" alt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Длъжност: старши учител–начален етап</a:t>
            </a:r>
          </a:p>
          <a:p>
            <a:pPr>
              <a:buFont typeface="Wingdings" pitchFamily="2" charset="2"/>
              <a:buChar char="v"/>
            </a:pPr>
            <a:r>
              <a:rPr lang="bg-BG" alt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Образование: висше- магистър, </a:t>
            </a:r>
          </a:p>
          <a:p>
            <a:pPr marL="45720" indent="0">
              <a:buNone/>
            </a:pPr>
            <a:r>
              <a:rPr lang="bg-BG" alt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alt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bg-BG" alt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Първо </a:t>
            </a:r>
            <a:r>
              <a:rPr lang="bg-BG" alt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ПКС</a:t>
            </a:r>
          </a:p>
          <a:p>
            <a:pPr>
              <a:buFont typeface="Wingdings" pitchFamily="2" charset="2"/>
              <a:buChar char="v"/>
            </a:pPr>
            <a:r>
              <a:rPr lang="bg-BG" alt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Специалност: НУП</a:t>
            </a:r>
          </a:p>
          <a:p>
            <a:pPr>
              <a:buFont typeface="Wingdings" pitchFamily="2" charset="2"/>
              <a:buChar char="v"/>
            </a:pPr>
            <a:r>
              <a:rPr lang="bg-BG" alt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bg-BG" alt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едагогически стаж</a:t>
            </a:r>
            <a:r>
              <a:rPr lang="bg-BG" altLang="en-US" sz="24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bg-BG" altLang="en-US" sz="24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26 </a:t>
            </a:r>
            <a:r>
              <a:rPr lang="bg-BG" alt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години</a:t>
            </a:r>
          </a:p>
          <a:p>
            <a:pPr>
              <a:buFont typeface="Wingdings" pitchFamily="2" charset="2"/>
              <a:buChar char="v"/>
            </a:pPr>
            <a:r>
              <a:rPr lang="bg-BG" alt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Стаж в настоящата образователна </a:t>
            </a:r>
          </a:p>
          <a:p>
            <a:pPr marL="45720" indent="0">
              <a:buNone/>
            </a:pPr>
            <a:r>
              <a:rPr lang="bg-BG" alt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alt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институция: 7 години</a:t>
            </a:r>
          </a:p>
          <a:p>
            <a:pPr>
              <a:buFont typeface="Wingdings" pitchFamily="2" charset="2"/>
              <a:buChar char="v"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E-mail</a:t>
            </a:r>
            <a:r>
              <a:rPr lang="bg-BG" sz="24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cveti1204@abv.bg</a:t>
            </a:r>
            <a:endParaRPr lang="bg-BG" altLang="en-US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buNone/>
            </a:pPr>
            <a:endParaRPr lang="bg-BG" altLang="en-US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buNone/>
            </a:pPr>
            <a:r>
              <a:rPr lang="bg-BG" alt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en-US" alt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bg-BG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авоъгълник 3"/>
          <p:cNvSpPr/>
          <p:nvPr/>
        </p:nvSpPr>
        <p:spPr>
          <a:xfrm>
            <a:off x="3149218" y="116632"/>
            <a:ext cx="219162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g-BG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ЗА МЕН…</a:t>
            </a:r>
          </a:p>
          <a:p>
            <a:pPr algn="ctr"/>
            <a:endParaRPr lang="bg-BG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3715">
            <a:off x="6133773" y="3203488"/>
            <a:ext cx="2603500" cy="347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8444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Контейнер за съдържание 4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876204193"/>
              </p:ext>
            </p:extLst>
          </p:nvPr>
        </p:nvGraphicFramePr>
        <p:xfrm>
          <a:off x="468313" y="2133600"/>
          <a:ext cx="8496175" cy="42477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96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123864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I</a:t>
                      </a:r>
                      <a:r>
                        <a:rPr lang="en-US" sz="2400" b="1" baseline="0" dirty="0" smtClean="0"/>
                        <a:t> </a:t>
                      </a:r>
                      <a:r>
                        <a:rPr lang="bg-BG" sz="2400" b="1" baseline="0" dirty="0" smtClean="0"/>
                        <a:t>СТАТИЯ</a:t>
                      </a:r>
                    </a:p>
                    <a:p>
                      <a:r>
                        <a:rPr lang="bg-BG" sz="2400" b="1" baseline="0" dirty="0" smtClean="0"/>
                        <a:t>„Развитие на пространствена и равнинна ориентация в обучението по математика на учениците </a:t>
                      </a:r>
                      <a:r>
                        <a:rPr lang="bg-BG" sz="2400" b="1" baseline="0" dirty="0" err="1" smtClean="0"/>
                        <a:t>билингви</a:t>
                      </a:r>
                      <a:r>
                        <a:rPr lang="bg-BG" sz="2400" b="1" baseline="0" dirty="0" smtClean="0"/>
                        <a:t> от първи клас чрез традиционни и интерактивни методи“</a:t>
                      </a:r>
                      <a:endParaRPr lang="bg-BG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23864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II </a:t>
                      </a:r>
                      <a:r>
                        <a:rPr lang="bg-BG" sz="2400" b="1" dirty="0" smtClean="0"/>
                        <a:t>СТАТИЯ</a:t>
                      </a:r>
                    </a:p>
                    <a:p>
                      <a:r>
                        <a:rPr lang="bg-BG" sz="2400" b="1" dirty="0" smtClean="0"/>
                        <a:t>„Приложение</a:t>
                      </a:r>
                      <a:r>
                        <a:rPr lang="bg-BG" sz="2400" b="1" baseline="0" dirty="0" smtClean="0"/>
                        <a:t> на интерактивните техники в обучението по математика на учениците </a:t>
                      </a:r>
                      <a:r>
                        <a:rPr lang="bg-BG" sz="2400" b="1" baseline="0" dirty="0" err="1" smtClean="0"/>
                        <a:t>билингви</a:t>
                      </a:r>
                      <a:r>
                        <a:rPr lang="bg-BG" sz="2400" b="1" baseline="0" dirty="0" smtClean="0"/>
                        <a:t> в първи клас за усвояване на знания и умения“</a:t>
                      </a:r>
                      <a:endParaRPr lang="bg-BG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Правоъгълник 3"/>
          <p:cNvSpPr/>
          <p:nvPr/>
        </p:nvSpPr>
        <p:spPr>
          <a:xfrm>
            <a:off x="-180528" y="0"/>
            <a:ext cx="9433048" cy="243143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bg-BG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Публикации в списание „Педагогически форум“</a:t>
            </a:r>
          </a:p>
          <a:p>
            <a:pPr algn="ctr"/>
            <a:r>
              <a:rPr lang="bg-BG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Извънреден брой – 22. 06. 2017 година </a:t>
            </a:r>
          </a:p>
          <a:p>
            <a:pPr algn="ctr"/>
            <a:r>
              <a:rPr lang="bg-BG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ДИПКУ Стара Загора</a:t>
            </a:r>
          </a:p>
          <a:p>
            <a:pPr algn="ctr"/>
            <a:r>
              <a:rPr lang="bg-BG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„Стратегии и партньорства за иновативно образование“</a:t>
            </a:r>
          </a:p>
          <a:p>
            <a:pPr algn="ctr"/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59251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Archive\Desktop\Александрова\Копие от снимки ПИГ Б\октомври\Есенни емоции\3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256" y="3543034"/>
            <a:ext cx="4158208" cy="3157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Archive\Desktop\Александрова\Копие от снимки ПИГ Б\януари\сняг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30" y="3185592"/>
            <a:ext cx="3834680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:\Archive\Desktop\Александрова\снимки ПИГ Б\април\Великденско албумче\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256" y="0"/>
            <a:ext cx="4320480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7931"/>
            <a:ext cx="3627437" cy="29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авоъгълник 1"/>
          <p:cNvSpPr/>
          <p:nvPr/>
        </p:nvSpPr>
        <p:spPr>
          <a:xfrm>
            <a:off x="-337936" y="3024038"/>
            <a:ext cx="973447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bg-BG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ПРОЕКТ „ЦЕЛОДНЕВНА ОРГАНИЗАЦИЯ НА ОБУЧЕНИЕТО“</a:t>
            </a:r>
            <a:endParaRPr lang="bg-BG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803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Archive\Desktop\Александрова\Обща\Цветче\BOJE GOSPODI - CECI\Снимчици\DSCN0642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343486"/>
            <a:ext cx="3186112" cy="3304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Archive\Desktop\Александрова\Обща\Цветче\BOJE GOSPODI - CECI\Снимчици\DSCN06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800" y="4035535"/>
            <a:ext cx="3564396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авоъгълник 5"/>
          <p:cNvSpPr/>
          <p:nvPr/>
        </p:nvSpPr>
        <p:spPr>
          <a:xfrm>
            <a:off x="359532" y="0"/>
            <a:ext cx="8676964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bg-BG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ОБУЧЕНИЕ ПО ПРОЕКТ „РАЗЛИЧНИ ЕТНОСИ - ЕДНО УЧИЛИЩЕ“</a:t>
            </a:r>
            <a:endParaRPr lang="bg-BG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100" name="Picture 4" descr="D:\Archive\Desktop\Александрова\Обща\Цветче\Снимки на МАМА\Обучение - 27.12.2011г\SAM_73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1603">
            <a:off x="555841" y="1277537"/>
            <a:ext cx="3456384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D:\Archive\Desktop\Александрова\Обща\Цветче\Снимки на МАМА\Проект - 29.12.2011г\SAM_734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281" y="1014311"/>
            <a:ext cx="4320480" cy="2862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9582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Archive\Desktop\Александрова\Обща\Цветче\Кръжок-22.05.2012г\SAM_8516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16632"/>
            <a:ext cx="4392488" cy="2952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Archive\Desktop\Александрова\Обща\Цветче\Кръжок-22.05.2012г\SAM_85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91768"/>
            <a:ext cx="4176464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Archive\Desktop\Александрова\Обща\Цветче\Ц. - права\Кръжок-22.05.2012г\Танци\SAM_856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3527158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Archive\Desktop\Александрова\Учебна 2012-2013\24 май 2013 г\SAM_157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734" y="3391768"/>
            <a:ext cx="403244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1727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Archive\Desktop\Александрова\снимки ПИГ Б\април\nie\1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59939"/>
            <a:ext cx="3888432" cy="326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Archive\Desktop\Александрова\снимки ПИГ Б\април\nie\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72" y="3398289"/>
            <a:ext cx="4034421" cy="3235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D:\Archive\Desktop\Александрова\снимки ПИГ Б\април\nie\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801917"/>
            <a:ext cx="4248472" cy="2832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D:\Archive\Desktop\Александрова\снимки ПИГ Б\април\nie\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5230"/>
            <a:ext cx="4187293" cy="279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8543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авоъгълник 3"/>
          <p:cNvSpPr/>
          <p:nvPr/>
        </p:nvSpPr>
        <p:spPr>
          <a:xfrm>
            <a:off x="1267589" y="6421"/>
            <a:ext cx="715439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g-BG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БЛАГОТВОРИТЕЛНИ  БАЗАРИ</a:t>
            </a:r>
            <a:endParaRPr lang="bg-BG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618" y="3483006"/>
            <a:ext cx="4243387" cy="633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Изображението може да съдържа: 1 човек, се усмихва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-52388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Vision\Desktop\11149349_882122015142298_5124997715269444973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068960"/>
            <a:ext cx="2604290" cy="3675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Vision\Desktop\11149349_882122011808965_1473243210175982975_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961" y="652752"/>
            <a:ext cx="3528392" cy="264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63" y="654565"/>
            <a:ext cx="3560763" cy="292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0287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онтейнер за съдържание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960094"/>
            <a:ext cx="3863875" cy="2897906"/>
          </a:xfrm>
        </p:spPr>
      </p:pic>
      <p:pic>
        <p:nvPicPr>
          <p:cNvPr id="3074" name="Picture 2" descr="C:\Users\Vision\Desktop\13015283_1067966803224484_1388013108478895647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80300">
            <a:off x="715658" y="1100423"/>
            <a:ext cx="3491880" cy="3093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Vision\Desktop\13001085_1067966666557831_4611013090799517709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501008"/>
            <a:ext cx="3744416" cy="3213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Vision\Desktop\13001194_1067966779891153_6183394667994176028_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60648"/>
            <a:ext cx="4104456" cy="307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авоъгълник 5"/>
          <p:cNvSpPr/>
          <p:nvPr/>
        </p:nvSpPr>
        <p:spPr>
          <a:xfrm>
            <a:off x="-89109" y="0"/>
            <a:ext cx="925252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bg-BG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ЧЕСТИТ РОДЕН ДЕН Г-ЖО АЛЕКСАНДРОВА!</a:t>
            </a:r>
            <a:endParaRPr lang="bg-BG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042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онтейнер за съдържание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60769"/>
            <a:ext cx="3816424" cy="2646787"/>
          </a:xfrm>
        </p:spPr>
      </p:pic>
      <p:pic>
        <p:nvPicPr>
          <p:cNvPr id="4098" name="Picture 2" descr="C:\Users\Vision\Desktop\13100671_1077596042261560_369685334617924446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907" y="3432336"/>
            <a:ext cx="3240360" cy="327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Vision\Desktop\13091918_1077596012261563_5928788350190297275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3140968"/>
            <a:ext cx="4285109" cy="324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Vision\Desktop\13124491_1077596108928220_1197909019590466902_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987" y="260648"/>
            <a:ext cx="4032449" cy="253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авоъгълник 4"/>
          <p:cNvSpPr/>
          <p:nvPr/>
        </p:nvSpPr>
        <p:spPr>
          <a:xfrm>
            <a:off x="161720" y="2770106"/>
            <a:ext cx="85325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bg-BG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ДЕТСКА</a:t>
            </a:r>
            <a:r>
              <a:rPr lang="en-US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ПОЛИЦЕЙСКА</a:t>
            </a:r>
            <a:r>
              <a:rPr lang="en-US" sz="3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АКАДЕМИЯ</a:t>
            </a:r>
          </a:p>
        </p:txBody>
      </p:sp>
    </p:spTree>
    <p:extLst>
      <p:ext uri="{BB962C8B-B14F-4D97-AF65-F5344CB8AC3E}">
        <p14:creationId xmlns:p14="http://schemas.microsoft.com/office/powerpoint/2010/main" val="342320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Vision\Desktop\13083207_1073520352669129_2689461557499973961_n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403244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Vision\Desktop\13012852_1073518339335997_50002315112802489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089" y="21316"/>
            <a:ext cx="3730343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Vision\Desktop\13076612_1073518262669338_5479868368758748208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73299"/>
            <a:ext cx="4379979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Vision\Desktop\13006752_1073518449335986_1034542186870417364_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089" y="3593945"/>
            <a:ext cx="3995936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авоъгълник 4"/>
          <p:cNvSpPr/>
          <p:nvPr/>
        </p:nvSpPr>
        <p:spPr>
          <a:xfrm>
            <a:off x="-108520" y="21316"/>
            <a:ext cx="957706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bg-BG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ДА-НА ПРИЯТЕЛСТВОТО, НЕ-НА АГРЕСИЯТА</a:t>
            </a:r>
            <a:endParaRPr lang="bg-BG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3862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авоъгълник 3"/>
          <p:cNvSpPr/>
          <p:nvPr/>
        </p:nvSpPr>
        <p:spPr>
          <a:xfrm>
            <a:off x="1547664" y="116632"/>
            <a:ext cx="581152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g-BG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МО на ВЪЗПИТАТЕЛИТЕ</a:t>
            </a:r>
            <a:endParaRPr lang="bg-BG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 descr="C:\Users\Vision\Desktop\11667412_927029947318171_4002847930300407481_n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96" y="762963"/>
            <a:ext cx="4212431" cy="561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Vision\Desktop\11667412_927029950651504_6259927114692813595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740337"/>
            <a:ext cx="3948558" cy="2961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Vision\Desktop\11709833_927472057273960_3130572952932612872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38536">
            <a:off x="4644008" y="3709752"/>
            <a:ext cx="2027336" cy="288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Vision\Desktop\11709833_927472060607293_2005890915402853577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4792">
            <a:off x="6697449" y="3758061"/>
            <a:ext cx="2130177" cy="290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6569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395537" y="2924944"/>
            <a:ext cx="7910264" cy="3528392"/>
          </a:xfrm>
        </p:spPr>
        <p:txBody>
          <a:bodyPr/>
          <a:lstStyle/>
          <a:p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quarter" idx="13"/>
          </p:nvPr>
        </p:nvSpPr>
        <p:spPr>
          <a:xfrm>
            <a:off x="467544" y="260648"/>
            <a:ext cx="8136904" cy="3312368"/>
          </a:xfrm>
        </p:spPr>
        <p:txBody>
          <a:bodyPr>
            <a:normAutofit/>
          </a:bodyPr>
          <a:lstStyle/>
          <a:p>
            <a:r>
              <a:rPr lang="bg-BG" b="1" dirty="0" smtClean="0"/>
              <a:t>„Ученикът не е съд, който трябва да напълним, а факел, който трябва да разпалим.“  Сократ</a:t>
            </a:r>
          </a:p>
          <a:p>
            <a:r>
              <a:rPr lang="bg-BG" b="1" dirty="0" smtClean="0"/>
              <a:t>„Всяко голямо пътешествие започва с една малка крачка.“  Китайска мъдрост</a:t>
            </a:r>
          </a:p>
          <a:p>
            <a:r>
              <a:rPr lang="bg-BG" b="1" dirty="0" smtClean="0"/>
              <a:t>„За да бъдеш преподавател, необходимо е да обичаш това, което преподаваш, и тези, на които преподаваш.“ В. О. </a:t>
            </a:r>
            <a:r>
              <a:rPr lang="bg-BG" b="1" dirty="0" err="1" smtClean="0"/>
              <a:t>Ключевски</a:t>
            </a:r>
            <a:endParaRPr lang="bg-BG" b="1" dirty="0" smtClean="0"/>
          </a:p>
          <a:p>
            <a:endParaRPr lang="bg-BG" b="1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582237"/>
            <a:ext cx="4823520" cy="403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Vision\Desktop\26694323_1626067827414376_1049448196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24944"/>
            <a:ext cx="3744415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5532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Контейнер за съдържание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86" y="896939"/>
            <a:ext cx="3642949" cy="2732212"/>
          </a:xfrm>
        </p:spPr>
      </p:pic>
      <p:sp>
        <p:nvSpPr>
          <p:cNvPr id="4" name="Правоъгълник 3"/>
          <p:cNvSpPr/>
          <p:nvPr/>
        </p:nvSpPr>
        <p:spPr>
          <a:xfrm>
            <a:off x="759212" y="189235"/>
            <a:ext cx="697344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g-BG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УЧЕБНА 2016/2017 ГОДИНА</a:t>
            </a:r>
            <a:endParaRPr lang="bg-BG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26" name="Picture 2" descr="C:\Users\Vision\Desktop\15740939_1268662779821551_3838281873242127802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897" y="746702"/>
            <a:ext cx="3960440" cy="297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Vision\Desktop\16143244_1291517250869437_5869946520802583276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17032"/>
            <a:ext cx="4572000" cy="300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Vision\Desktop\16998814_1325310414156787_2973017061376081616_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717032"/>
            <a:ext cx="3276159" cy="296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4476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Vision\Desktop\16730360_1311539292200566_3581334928305867190_n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3"/>
            <a:ext cx="2664296" cy="3717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Vision\Desktop\16684095_1311539082200587_7970641185326285450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48889"/>
            <a:ext cx="2160240" cy="363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Vision\Desktop\17021657_1325309707490191_3065624603133073240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861048"/>
            <a:ext cx="4572000" cy="287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Vision\Desktop\18835763_1415627001791794_3039541269706263095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902664"/>
            <a:ext cx="3779912" cy="2834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Vision\Desktop\17103390_1332428680111627_5933050761930538427_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649" y="148889"/>
            <a:ext cx="2722612" cy="363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60834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авоъгълник 3"/>
          <p:cNvSpPr/>
          <p:nvPr/>
        </p:nvSpPr>
        <p:spPr>
          <a:xfrm>
            <a:off x="773888" y="188640"/>
            <a:ext cx="696703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g-BG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УЧЕБНА 2017/2018 ГОДИНА</a:t>
            </a:r>
            <a:endParaRPr lang="bg-BG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050" name="Picture 2" descr="C:\Users\Vision\Desktop\21752109_1516722108348949_8743591122494033676_n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6599"/>
            <a:ext cx="5616996" cy="282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Vision\Desktop\23517618_1571763239511502_7790941790919385698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3" y="764704"/>
            <a:ext cx="2664296" cy="302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Vision\Desktop\23517455_1571776482843511_7259575130510304882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633124"/>
            <a:ext cx="4392488" cy="314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Vision\Desktop\23519224_1571772129510613_6127154377064855844_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608894"/>
            <a:ext cx="4067943" cy="3050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53197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Vision\Desktop\25591624_1610258628995296_4145512770610777695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2363608" cy="3151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09" y="2908250"/>
            <a:ext cx="2305050" cy="363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 descr="C:\Users\Vision\Desktop\КОЛЕДА\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128" y="116632"/>
            <a:ext cx="3204356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858145"/>
            <a:ext cx="3672408" cy="2811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 descr="C:\Users\Vision\Desktop\КОЛЕДА\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29743"/>
            <a:ext cx="2880319" cy="358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55195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bg-BG" dirty="0" smtClean="0"/>
              <a:t>Нови квалификации:</a:t>
            </a:r>
          </a:p>
          <a:p>
            <a:pPr>
              <a:lnSpc>
                <a:spcPct val="80000"/>
              </a:lnSpc>
            </a:pPr>
            <a:r>
              <a:rPr lang="ru-RU" altLang="bg-BG" dirty="0">
                <a:solidFill>
                  <a:srgbClr val="0070C0"/>
                </a:solidFill>
                <a:latin typeface="Arial" panose="020B0604020202020204" pitchFamily="34" charset="0"/>
              </a:rPr>
              <a:t>Удостоверение "Педагогически стратегии за превенция на </a:t>
            </a:r>
            <a:r>
              <a:rPr lang="ru-RU" altLang="bg-BG" dirty="0" err="1">
                <a:solidFill>
                  <a:srgbClr val="0070C0"/>
                </a:solidFill>
                <a:latin typeface="Arial" panose="020B0604020202020204" pitchFamily="34" charset="0"/>
              </a:rPr>
              <a:t>отпадането</a:t>
            </a:r>
            <a:r>
              <a:rPr lang="ru-RU" altLang="bg-BG" dirty="0">
                <a:solidFill>
                  <a:srgbClr val="0070C0"/>
                </a:solidFill>
                <a:latin typeface="Arial" panose="020B0604020202020204" pitchFamily="34" charset="0"/>
              </a:rPr>
              <a:t> от училище. </a:t>
            </a:r>
            <a:r>
              <a:rPr lang="ru-RU" altLang="bg-BG" dirty="0" err="1">
                <a:solidFill>
                  <a:srgbClr val="0070C0"/>
                </a:solidFill>
                <a:latin typeface="Arial" panose="020B0604020202020204" pitchFamily="34" charset="0"/>
              </a:rPr>
              <a:t>Ефективни</a:t>
            </a:r>
            <a:r>
              <a:rPr lang="ru-RU" altLang="bg-BG" dirty="0">
                <a:solidFill>
                  <a:srgbClr val="0070C0"/>
                </a:solidFill>
                <a:latin typeface="Arial" panose="020B0604020202020204" pitchFamily="34" charset="0"/>
              </a:rPr>
              <a:t> техники за работа с </a:t>
            </a:r>
            <a:r>
              <a:rPr lang="ru-RU" altLang="bg-BG" dirty="0" err="1">
                <a:solidFill>
                  <a:srgbClr val="0070C0"/>
                </a:solidFill>
                <a:latin typeface="Arial" panose="020B0604020202020204" pitchFamily="34" charset="0"/>
              </a:rPr>
              <a:t>ученици</a:t>
            </a:r>
            <a:r>
              <a:rPr lang="ru-RU" altLang="bg-BG" dirty="0">
                <a:solidFill>
                  <a:srgbClr val="0070C0"/>
                </a:solidFill>
                <a:latin typeface="Arial" panose="020B0604020202020204" pitchFamily="34" charset="0"/>
              </a:rPr>
              <a:t>, </a:t>
            </a:r>
            <a:r>
              <a:rPr lang="ru-RU" altLang="bg-BG" dirty="0" err="1">
                <a:solidFill>
                  <a:srgbClr val="0070C0"/>
                </a:solidFill>
                <a:latin typeface="Arial" panose="020B0604020202020204" pitchFamily="34" charset="0"/>
              </a:rPr>
              <a:t>застрашени</a:t>
            </a:r>
            <a:r>
              <a:rPr lang="ru-RU" altLang="bg-BG" dirty="0">
                <a:solidFill>
                  <a:srgbClr val="0070C0"/>
                </a:solidFill>
                <a:latin typeface="Arial" panose="020B0604020202020204" pitchFamily="34" charset="0"/>
              </a:rPr>
              <a:t> от </a:t>
            </a:r>
            <a:r>
              <a:rPr lang="ru-RU" altLang="bg-BG" dirty="0" err="1">
                <a:solidFill>
                  <a:srgbClr val="0070C0"/>
                </a:solidFill>
                <a:latin typeface="Arial" panose="020B0604020202020204" pitchFamily="34" charset="0"/>
              </a:rPr>
              <a:t>отпадане</a:t>
            </a:r>
            <a:r>
              <a:rPr lang="ru-RU" altLang="bg-BG" dirty="0">
                <a:solidFill>
                  <a:srgbClr val="0070C0"/>
                </a:solidFill>
                <a:latin typeface="Arial" panose="020B0604020202020204" pitchFamily="34" charset="0"/>
              </a:rPr>
              <a:t>«</a:t>
            </a:r>
          </a:p>
          <a:p>
            <a:pPr>
              <a:lnSpc>
                <a:spcPct val="80000"/>
              </a:lnSpc>
            </a:pPr>
            <a:r>
              <a:rPr lang="ru-RU" altLang="bg-BG" dirty="0" err="1">
                <a:solidFill>
                  <a:srgbClr val="0070C0"/>
                </a:solidFill>
                <a:latin typeface="Arial" panose="020B0604020202020204" pitchFamily="34" charset="0"/>
              </a:rPr>
              <a:t>Базови</a:t>
            </a:r>
            <a:r>
              <a:rPr lang="ru-RU" altLang="bg-BG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ru-RU" altLang="bg-BG" dirty="0" err="1">
                <a:solidFill>
                  <a:srgbClr val="0070C0"/>
                </a:solidFill>
                <a:latin typeface="Arial" panose="020B0604020202020204" pitchFamily="34" charset="0"/>
              </a:rPr>
              <a:t>компютърни</a:t>
            </a:r>
            <a:r>
              <a:rPr lang="ru-RU" altLang="bg-BG" dirty="0">
                <a:solidFill>
                  <a:srgbClr val="0070C0"/>
                </a:solidFill>
                <a:latin typeface="Arial" panose="020B0604020202020204" pitchFamily="34" charset="0"/>
              </a:rPr>
              <a:t> умения в </a:t>
            </a:r>
            <a:r>
              <a:rPr lang="ru-RU" altLang="bg-BG" dirty="0" err="1">
                <a:solidFill>
                  <a:srgbClr val="0070C0"/>
                </a:solidFill>
                <a:latin typeface="Arial" panose="020B0604020202020204" pitchFamily="34" charset="0"/>
              </a:rPr>
              <a:t>работата</a:t>
            </a:r>
            <a:r>
              <a:rPr lang="ru-RU" altLang="bg-BG" dirty="0">
                <a:solidFill>
                  <a:srgbClr val="0070C0"/>
                </a:solidFill>
                <a:latin typeface="Arial" panose="020B0604020202020204" pitchFamily="34" charset="0"/>
              </a:rPr>
              <a:t> на учителя</a:t>
            </a:r>
          </a:p>
          <a:p>
            <a:pPr>
              <a:lnSpc>
                <a:spcPct val="80000"/>
              </a:lnSpc>
            </a:pPr>
            <a:r>
              <a:rPr lang="ru-RU" altLang="bg-BG" dirty="0" err="1">
                <a:solidFill>
                  <a:srgbClr val="0070C0"/>
                </a:solidFill>
                <a:latin typeface="Arial" panose="020B0604020202020204" pitchFamily="34" charset="0"/>
              </a:rPr>
              <a:t>Microsoft</a:t>
            </a:r>
            <a:r>
              <a:rPr lang="ru-RU" altLang="bg-BG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ru-RU" altLang="bg-BG" dirty="0" err="1">
                <a:solidFill>
                  <a:srgbClr val="0070C0"/>
                </a:solidFill>
                <a:latin typeface="Arial" panose="020B0604020202020204" pitchFamily="34" charset="0"/>
              </a:rPr>
              <a:t>Teams</a:t>
            </a:r>
            <a:r>
              <a:rPr lang="ru-RU" altLang="bg-BG" dirty="0">
                <a:solidFill>
                  <a:srgbClr val="0070C0"/>
                </a:solidFill>
                <a:latin typeface="Arial" panose="020B0604020202020204" pitchFamily="34" charset="0"/>
              </a:rPr>
              <a:t> - Среда за </a:t>
            </a:r>
            <a:r>
              <a:rPr lang="ru-RU" altLang="bg-BG" dirty="0" err="1">
                <a:solidFill>
                  <a:srgbClr val="0070C0"/>
                </a:solidFill>
                <a:latin typeface="Arial" panose="020B0604020202020204" pitchFamily="34" charset="0"/>
              </a:rPr>
              <a:t>съвместно</a:t>
            </a:r>
            <a:r>
              <a:rPr lang="ru-RU" altLang="bg-BG" dirty="0">
                <a:solidFill>
                  <a:srgbClr val="0070C0"/>
                </a:solidFill>
                <a:latin typeface="Arial" panose="020B0604020202020204" pitchFamily="34" charset="0"/>
              </a:rPr>
              <a:t> обучение и </a:t>
            </a:r>
            <a:r>
              <a:rPr lang="ru-RU" altLang="bg-BG" dirty="0" err="1">
                <a:solidFill>
                  <a:srgbClr val="0070C0"/>
                </a:solidFill>
                <a:latin typeface="Arial" panose="020B0604020202020204" pitchFamily="34" charset="0"/>
              </a:rPr>
              <a:t>сътрудничество</a:t>
            </a:r>
            <a:endParaRPr lang="ru-RU" altLang="bg-BG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ru-RU" altLang="bg-BG" dirty="0">
                <a:solidFill>
                  <a:srgbClr val="0070C0"/>
                </a:solidFill>
                <a:latin typeface="Arial" panose="020B0604020202020204" pitchFamily="34" charset="0"/>
              </a:rPr>
              <a:t>"MS </a:t>
            </a:r>
            <a:r>
              <a:rPr lang="ru-RU" altLang="bg-BG" dirty="0" err="1">
                <a:solidFill>
                  <a:srgbClr val="0070C0"/>
                </a:solidFill>
                <a:latin typeface="Arial" panose="020B0604020202020204" pitchFamily="34" charset="0"/>
              </a:rPr>
              <a:t>Teams</a:t>
            </a:r>
            <a:r>
              <a:rPr lang="ru-RU" altLang="bg-BG" dirty="0">
                <a:solidFill>
                  <a:srgbClr val="0070C0"/>
                </a:solidFill>
                <a:latin typeface="Arial" panose="020B0604020202020204" pitchFamily="34" charset="0"/>
              </a:rPr>
              <a:t> - инструмент за </a:t>
            </a:r>
            <a:r>
              <a:rPr lang="ru-RU" altLang="bg-BG" dirty="0" err="1">
                <a:solidFill>
                  <a:srgbClr val="0070C0"/>
                </a:solidFill>
                <a:latin typeface="Arial" panose="020B0604020202020204" pitchFamily="34" charset="0"/>
              </a:rPr>
              <a:t>получаване</a:t>
            </a:r>
            <a:r>
              <a:rPr lang="ru-RU" altLang="bg-BG" dirty="0">
                <a:solidFill>
                  <a:srgbClr val="0070C0"/>
                </a:solidFill>
                <a:latin typeface="Arial" panose="020B0604020202020204" pitchFamily="34" charset="0"/>
              </a:rPr>
              <a:t> на обратна </a:t>
            </a:r>
            <a:r>
              <a:rPr lang="ru-RU" altLang="bg-BG" dirty="0" err="1">
                <a:solidFill>
                  <a:srgbClr val="0070C0"/>
                </a:solidFill>
                <a:latin typeface="Arial" panose="020B0604020202020204" pitchFamily="34" charset="0"/>
              </a:rPr>
              <a:t>връзка</a:t>
            </a:r>
            <a:r>
              <a:rPr lang="ru-RU" altLang="bg-BG" dirty="0">
                <a:solidFill>
                  <a:srgbClr val="0070C0"/>
                </a:solidFill>
                <a:latin typeface="Arial" panose="020B0604020202020204" pitchFamily="34" charset="0"/>
              </a:rPr>
              <a:t>, оценка и самооценка"</a:t>
            </a:r>
            <a:endParaRPr lang="bg-BG" altLang="bg-BG">
              <a:solidFill>
                <a:srgbClr val="0070C0"/>
              </a:solidFill>
              <a:latin typeface="Arial" panose="020B0604020202020204" pitchFamily="34" charset="0"/>
            </a:endParaRPr>
          </a:p>
          <a:p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1876032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sz="quarter" idx="13"/>
          </p:nvPr>
        </p:nvSpPr>
        <p:spPr>
          <a:xfrm>
            <a:off x="251520" y="260648"/>
            <a:ext cx="8568952" cy="6264696"/>
          </a:xfrm>
        </p:spPr>
        <p:txBody>
          <a:bodyPr>
            <a:normAutofit fontScale="25000" lnSpcReduction="20000"/>
          </a:bodyPr>
          <a:lstStyle/>
          <a:p>
            <a:pPr marL="45720" indent="0">
              <a:buNone/>
            </a:pPr>
            <a:r>
              <a:rPr lang="bg-BG" sz="9600" b="1" dirty="0" smtClean="0">
                <a:latin typeface="Times New Roman" pitchFamily="18" charset="0"/>
                <a:cs typeface="Times New Roman" pitchFamily="18" charset="0"/>
              </a:rPr>
              <a:t>„Посредственият учител излага. Добрият учител обяснява. Водещият учител показва. Великият учител вдъхновява.“</a:t>
            </a:r>
          </a:p>
          <a:p>
            <a:pPr marL="45720" indent="0">
              <a:buNone/>
            </a:pPr>
            <a:r>
              <a:rPr lang="bg-BG" sz="9600" b="1" dirty="0" smtClean="0">
                <a:latin typeface="Times New Roman" pitchFamily="18" charset="0"/>
                <a:cs typeface="Times New Roman" pitchFamily="18" charset="0"/>
              </a:rPr>
              <a:t>Уилям Артър </a:t>
            </a:r>
            <a:r>
              <a:rPr lang="bg-BG" sz="9600" b="1" dirty="0" err="1" smtClean="0">
                <a:latin typeface="Times New Roman" pitchFamily="18" charset="0"/>
                <a:cs typeface="Times New Roman" pitchFamily="18" charset="0"/>
              </a:rPr>
              <a:t>Уорд</a:t>
            </a:r>
            <a:endParaRPr lang="bg-BG" sz="9600" b="1" dirty="0" smtClean="0"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buNone/>
            </a:pPr>
            <a:endParaRPr lang="bg-BG" sz="9600" b="1" dirty="0"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buNone/>
            </a:pPr>
            <a:r>
              <a:rPr lang="bg-BG" sz="9600" b="1" dirty="0" smtClean="0">
                <a:latin typeface="Times New Roman" pitchFamily="18" charset="0"/>
                <a:cs typeface="Times New Roman" pitchFamily="18" charset="0"/>
              </a:rPr>
              <a:t>„Лошият учител поднася истината, а добрият учи да я намират.“</a:t>
            </a:r>
          </a:p>
          <a:p>
            <a:pPr marL="45720" indent="0">
              <a:buNone/>
            </a:pPr>
            <a:r>
              <a:rPr lang="bg-BG" sz="9600" b="1" dirty="0" smtClean="0">
                <a:latin typeface="Times New Roman" pitchFamily="18" charset="0"/>
                <a:cs typeface="Times New Roman" pitchFamily="18" charset="0"/>
              </a:rPr>
              <a:t>А. </a:t>
            </a:r>
            <a:r>
              <a:rPr lang="bg-BG" sz="9600" b="1" dirty="0" err="1" smtClean="0">
                <a:latin typeface="Times New Roman" pitchFamily="18" charset="0"/>
                <a:cs typeface="Times New Roman" pitchFamily="18" charset="0"/>
              </a:rPr>
              <a:t>Дистверг</a:t>
            </a:r>
            <a:endParaRPr lang="bg-BG" sz="9600" b="1" dirty="0" smtClean="0"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buNone/>
            </a:pPr>
            <a:endParaRPr lang="bg-BG" sz="9600" b="1" dirty="0"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buNone/>
            </a:pPr>
            <a:r>
              <a:rPr lang="bg-BG" sz="9600" b="1" dirty="0" smtClean="0">
                <a:latin typeface="Times New Roman" pitchFamily="18" charset="0"/>
                <a:cs typeface="Times New Roman" pitchFamily="18" charset="0"/>
              </a:rPr>
              <a:t>„Задачата на учителя е да отваря вратите, а не да пробутва през тях учениците.“</a:t>
            </a:r>
          </a:p>
          <a:p>
            <a:pPr marL="45720" indent="0">
              <a:buNone/>
            </a:pPr>
            <a:endParaRPr lang="bg-BG" sz="9600" b="1" dirty="0" smtClean="0"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buNone/>
            </a:pPr>
            <a:r>
              <a:rPr lang="bg-BG" sz="9600" b="1" dirty="0" smtClean="0">
                <a:latin typeface="Times New Roman" pitchFamily="18" charset="0"/>
                <a:cs typeface="Times New Roman" pitchFamily="18" charset="0"/>
              </a:rPr>
              <a:t>„Най-важното явление в училище, най-поучителния предмет, най-живият пример за ученика е самият учител.“</a:t>
            </a:r>
          </a:p>
          <a:p>
            <a:pPr marL="45720" indent="0">
              <a:buNone/>
            </a:pPr>
            <a:r>
              <a:rPr lang="bg-BG" sz="9600" b="1" dirty="0" smtClean="0">
                <a:latin typeface="Times New Roman" pitchFamily="18" charset="0"/>
                <a:cs typeface="Times New Roman" pitchFamily="18" charset="0"/>
              </a:rPr>
              <a:t>Фридрих </a:t>
            </a:r>
            <a:r>
              <a:rPr lang="bg-BG" sz="9600" b="1" dirty="0" err="1" smtClean="0">
                <a:latin typeface="Times New Roman" pitchFamily="18" charset="0"/>
                <a:cs typeface="Times New Roman" pitchFamily="18" charset="0"/>
              </a:rPr>
              <a:t>Дистверг</a:t>
            </a:r>
            <a:endParaRPr lang="bg-BG" sz="9600" b="1" dirty="0" smtClean="0"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buNone/>
            </a:pPr>
            <a:endParaRPr lang="bg-BG" sz="9600" b="1" dirty="0"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buNone/>
            </a:pPr>
            <a:r>
              <a:rPr lang="bg-BG" sz="9600" b="1" dirty="0" smtClean="0">
                <a:latin typeface="Times New Roman" pitchFamily="18" charset="0"/>
                <a:cs typeface="Times New Roman" pitchFamily="18" charset="0"/>
              </a:rPr>
              <a:t>„Учителят не открива истината, той е проводник на истината, която всеки ученик трябва да открие сам за себе си.“  Брус </a:t>
            </a:r>
            <a:r>
              <a:rPr lang="bg-BG" sz="9600" b="1" dirty="0" err="1" smtClean="0">
                <a:latin typeface="Times New Roman" pitchFamily="18" charset="0"/>
                <a:cs typeface="Times New Roman" pitchFamily="18" charset="0"/>
              </a:rPr>
              <a:t>Лий</a:t>
            </a:r>
            <a:endParaRPr lang="bg-BG" sz="9600" b="1" dirty="0" smtClean="0"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buNone/>
            </a:pPr>
            <a:endParaRPr lang="bg-BG" sz="9600" b="1" dirty="0" smtClean="0"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buNone/>
            </a:pPr>
            <a:endParaRPr lang="bg-BG" sz="8000" b="1" dirty="0"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buNone/>
            </a:pPr>
            <a:endParaRPr lang="ru-RU" sz="2000" b="1" dirty="0"/>
          </a:p>
          <a:p>
            <a:pPr marL="45720" indent="0">
              <a:buNone/>
            </a:pPr>
            <a:r>
              <a:rPr lang="ru-RU" sz="2000" b="1" dirty="0"/>
              <a:t> </a:t>
            </a:r>
            <a:endParaRPr lang="en-US" sz="2000" b="1" dirty="0" smtClean="0"/>
          </a:p>
          <a:p>
            <a:pPr marL="45720" indent="0">
              <a:buNone/>
            </a:pPr>
            <a:endParaRPr lang="en-US" dirty="0"/>
          </a:p>
          <a:p>
            <a:pPr marL="4572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868161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авоъгълник 3"/>
          <p:cNvSpPr/>
          <p:nvPr/>
        </p:nvSpPr>
        <p:spPr>
          <a:xfrm>
            <a:off x="1907704" y="1916832"/>
            <a:ext cx="459978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g-BG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Благодаря Ви</a:t>
            </a:r>
          </a:p>
          <a:p>
            <a:pPr algn="ctr"/>
            <a:r>
              <a:rPr lang="bg-BG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за вниманието!</a:t>
            </a:r>
            <a:endParaRPr lang="bg-BG" sz="4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2995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авоъгълник 5"/>
          <p:cNvSpPr/>
          <p:nvPr/>
        </p:nvSpPr>
        <p:spPr>
          <a:xfrm>
            <a:off x="179512" y="116632"/>
            <a:ext cx="8638593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bg-BG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„Учителското портфолио – знак за качество </a:t>
            </a:r>
          </a:p>
          <a:p>
            <a:pPr algn="ctr"/>
            <a:r>
              <a:rPr lang="bg-BG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на педагогическата дейност“</a:t>
            </a:r>
          </a:p>
          <a:p>
            <a:pPr algn="ctr"/>
            <a:r>
              <a:rPr lang="bg-BG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Мотиви за изработване:</a:t>
            </a:r>
          </a:p>
          <a:p>
            <a:pPr algn="ctr"/>
            <a:endParaRPr lang="ru-RU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Контейнер за съдържание 1"/>
          <p:cNvSpPr>
            <a:spLocks noGrp="1"/>
          </p:cNvSpPr>
          <p:nvPr>
            <p:ph sz="quarter" idx="13"/>
          </p:nvPr>
        </p:nvSpPr>
        <p:spPr>
          <a:xfrm>
            <a:off x="107504" y="1988840"/>
            <a:ext cx="8710602" cy="4752528"/>
          </a:xfrm>
        </p:spPr>
        <p:txBody>
          <a:bodyPr/>
          <a:lstStyle/>
          <a:p>
            <a:pPr>
              <a:buFont typeface="Wingdings" pitchFamily="2" charset="2"/>
              <a:buChar char="v"/>
            </a:pPr>
            <a:r>
              <a:rPr lang="bg-BG" sz="2400" b="1" dirty="0" smtClean="0">
                <a:latin typeface="Times New Roman" pitchFamily="18" charset="0"/>
                <a:cs typeface="Times New Roman" pitchFamily="18" charset="0"/>
              </a:rPr>
              <a:t>Осъзнавам портфолиото, като инструмент за себепознание и самооценка, както и неговия развиващ смисъл.</a:t>
            </a:r>
          </a:p>
          <a:p>
            <a:pPr>
              <a:buFont typeface="Wingdings" pitchFamily="2" charset="2"/>
              <a:buChar char="v"/>
            </a:pPr>
            <a:r>
              <a:rPr lang="bg-BG" sz="2400" b="1" dirty="0" smtClean="0">
                <a:latin typeface="Times New Roman" pitchFamily="18" charset="0"/>
                <a:cs typeface="Times New Roman" pitchFamily="18" charset="0"/>
              </a:rPr>
              <a:t>Чрез него ще бъде възможно да се проследи индивидуалното качество на моята работа, в съответствие с предварително поставените от мен цели, задачи и моята философия за ролята ми като учител.</a:t>
            </a:r>
          </a:p>
          <a:p>
            <a:pPr>
              <a:buFont typeface="Wingdings" pitchFamily="2" charset="2"/>
              <a:buChar char="v"/>
            </a:pPr>
            <a:r>
              <a:rPr lang="bg-BG" sz="2400" b="1" dirty="0" smtClean="0">
                <a:latin typeface="Times New Roman" pitchFamily="18" charset="0"/>
                <a:cs typeface="Times New Roman" pitchFamily="18" charset="0"/>
              </a:rPr>
              <a:t>Електронното портфолио като начин за информационен и професионален обмен в мрежата.</a:t>
            </a:r>
          </a:p>
          <a:p>
            <a:pPr>
              <a:buFont typeface="Wingdings" pitchFamily="2" charset="2"/>
              <a:buChar char="v"/>
            </a:pPr>
            <a:r>
              <a:rPr lang="bg-BG" sz="2400" b="1" dirty="0" smtClean="0">
                <a:latin typeface="Times New Roman" pitchFamily="18" charset="0"/>
                <a:cs typeface="Times New Roman" pitchFamily="18" charset="0"/>
              </a:rPr>
              <a:t>Прозрачност и доказване  в моята работа, които биха допринесли за повече сигурност в нея.</a:t>
            </a:r>
          </a:p>
          <a:p>
            <a:pPr>
              <a:buFont typeface="Wingdings" pitchFamily="2" charset="2"/>
              <a:buChar char="v"/>
            </a:pPr>
            <a:endParaRPr lang="bg-BG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4221934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авоъгълник 3"/>
          <p:cNvSpPr/>
          <p:nvPr/>
        </p:nvSpPr>
        <p:spPr>
          <a:xfrm>
            <a:off x="107504" y="476672"/>
            <a:ext cx="8928992" cy="243143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bg-BG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Моята философия на преподаване</a:t>
            </a:r>
          </a:p>
          <a:p>
            <a:pPr algn="ctr"/>
            <a:endParaRPr lang="bg-BG" sz="28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bg-BG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„Ако гледаш една година напред посади цвете, ако гледаш десет години напред - дърво,  ако гледаш сто години напред – образовай хората.“</a:t>
            </a:r>
          </a:p>
          <a:p>
            <a:pPr algn="ctr"/>
            <a:endParaRPr lang="bg-BG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Контейнер за съдържание 1"/>
          <p:cNvSpPr>
            <a:spLocks noGrp="1"/>
          </p:cNvSpPr>
          <p:nvPr>
            <p:ph sz="quarter" idx="13"/>
          </p:nvPr>
        </p:nvSpPr>
        <p:spPr>
          <a:xfrm>
            <a:off x="323528" y="2636912"/>
            <a:ext cx="8352928" cy="3600400"/>
          </a:xfrm>
        </p:spPr>
        <p:txBody>
          <a:bodyPr/>
          <a:lstStyle/>
          <a:p>
            <a:pPr marL="45720" indent="0">
              <a:buNone/>
            </a:pPr>
            <a:r>
              <a:rPr lang="bg-BG" sz="2400" b="1" dirty="0" smtClean="0">
                <a:latin typeface="Times New Roman" pitchFamily="18" charset="0"/>
                <a:cs typeface="Times New Roman" pitchFamily="18" charset="0"/>
              </a:rPr>
              <a:t>Да бъдеш учител е призвание, мисия и голяма отговорност. </a:t>
            </a:r>
          </a:p>
          <a:p>
            <a:pPr marL="45720" indent="0">
              <a:buNone/>
            </a:pPr>
            <a:r>
              <a:rPr lang="bg-BG" sz="2400" b="1" dirty="0" smtClean="0">
                <a:latin typeface="Times New Roman" pitchFamily="18" charset="0"/>
                <a:cs typeface="Times New Roman" pitchFamily="18" charset="0"/>
              </a:rPr>
              <a:t>Добър учител е онзи, който умее:</a:t>
            </a:r>
          </a:p>
          <a:p>
            <a:pPr>
              <a:buFont typeface="Wingdings" pitchFamily="2" charset="2"/>
              <a:buChar char="v"/>
            </a:pPr>
            <a:r>
              <a:rPr lang="bg-BG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sz="2400" b="1" dirty="0" smtClean="0">
                <a:latin typeface="Times New Roman" pitchFamily="18" charset="0"/>
                <a:cs typeface="Times New Roman" pitchFamily="18" charset="0"/>
              </a:rPr>
              <a:t>Да преподава качествено и образно, на достъпен и разбираем език.</a:t>
            </a:r>
          </a:p>
          <a:p>
            <a:pPr>
              <a:buFont typeface="Wingdings" pitchFamily="2" charset="2"/>
              <a:buChar char="v"/>
            </a:pPr>
            <a:r>
              <a:rPr lang="bg-BG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sz="2400" b="1" dirty="0" smtClean="0">
                <a:latin typeface="Times New Roman" pitchFamily="18" charset="0"/>
                <a:cs typeface="Times New Roman" pitchFamily="18" charset="0"/>
              </a:rPr>
              <a:t>Да усъвършенства постоянно знанията и опита си.</a:t>
            </a:r>
          </a:p>
          <a:p>
            <a:pPr>
              <a:buFont typeface="Wingdings" pitchFamily="2" charset="2"/>
              <a:buChar char="v"/>
            </a:pPr>
            <a:r>
              <a:rPr lang="bg-BG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sz="2400" b="1" dirty="0" smtClean="0">
                <a:latin typeface="Times New Roman" pitchFamily="18" charset="0"/>
                <a:cs typeface="Times New Roman" pitchFamily="18" charset="0"/>
              </a:rPr>
              <a:t>Да умее да приема съвети, да приема критика.</a:t>
            </a:r>
          </a:p>
          <a:p>
            <a:pPr>
              <a:buFont typeface="Wingdings" pitchFamily="2" charset="2"/>
              <a:buChar char="v"/>
            </a:pP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563398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sz="quarter" idx="13"/>
          </p:nvPr>
        </p:nvSpPr>
        <p:spPr>
          <a:xfrm>
            <a:off x="395536" y="1758300"/>
            <a:ext cx="8352928" cy="4839052"/>
          </a:xfrm>
        </p:spPr>
        <p:txBody>
          <a:bodyPr>
            <a:normAutofit lnSpcReduction="10000"/>
          </a:bodyPr>
          <a:lstStyle/>
          <a:p>
            <a:r>
              <a:rPr lang="bg-BG" dirty="0" smtClean="0"/>
              <a:t> </a:t>
            </a:r>
            <a:r>
              <a:rPr lang="bg-BG" sz="2400" b="1" dirty="0" smtClean="0">
                <a:latin typeface="Times New Roman" pitchFamily="18" charset="0"/>
                <a:cs typeface="Times New Roman" pitchFamily="18" charset="0"/>
              </a:rPr>
              <a:t>Аз мисля, че образованието трябва да развива индивидуалните способности на учениците и да насърчава изявяването им.</a:t>
            </a:r>
          </a:p>
          <a:p>
            <a:r>
              <a:rPr lang="bg-BG" sz="2400" b="1" dirty="0" smtClean="0">
                <a:latin typeface="Times New Roman" pitchFamily="18" charset="0"/>
                <a:cs typeface="Times New Roman" pitchFamily="18" charset="0"/>
              </a:rPr>
              <a:t> Аз вярвам, че всички ученици имат силни страни и целта на образованието е да ги открие и насърчи към развитие.</a:t>
            </a:r>
          </a:p>
          <a:p>
            <a:r>
              <a:rPr lang="bg-BG" sz="2400" b="1" dirty="0" smtClean="0">
                <a:latin typeface="Times New Roman" pitchFamily="18" charset="0"/>
                <a:cs typeface="Times New Roman" pitchFamily="18" charset="0"/>
              </a:rPr>
              <a:t> Отчитам голямата роля на семейството и мисля, че трябва заедно да работим върху развитието и обучението на ученика.</a:t>
            </a:r>
          </a:p>
          <a:p>
            <a:r>
              <a:rPr lang="bg-BG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sz="2400" b="1" dirty="0" smtClean="0">
                <a:latin typeface="Times New Roman" pitchFamily="18" charset="0"/>
                <a:cs typeface="Times New Roman" pitchFamily="18" charset="0"/>
              </a:rPr>
              <a:t>Моето убеждение е, че е необходимо индивидуалните различия да се разпознават , уважават и дори поощряват.</a:t>
            </a:r>
          </a:p>
          <a:p>
            <a:endParaRPr lang="bg-BG" dirty="0" smtClean="0"/>
          </a:p>
          <a:p>
            <a:endParaRPr lang="bg-BG" dirty="0" smtClean="0"/>
          </a:p>
          <a:p>
            <a:endParaRPr lang="bg-BG" dirty="0"/>
          </a:p>
        </p:txBody>
      </p:sp>
      <p:sp>
        <p:nvSpPr>
          <p:cNvPr id="4" name="Правоъгълник 3"/>
          <p:cNvSpPr/>
          <p:nvPr/>
        </p:nvSpPr>
        <p:spPr>
          <a:xfrm>
            <a:off x="251520" y="188640"/>
            <a:ext cx="849694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bg-BG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Моята философия за образованието</a:t>
            </a:r>
          </a:p>
          <a:p>
            <a:pPr algn="ctr"/>
            <a:r>
              <a:rPr lang="bg-BG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поставя в центъра ученика.</a:t>
            </a:r>
          </a:p>
          <a:p>
            <a:pPr algn="ctr"/>
            <a:endParaRPr lang="bg-BG" sz="32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6621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sz="quarter" idx="13"/>
          </p:nvPr>
        </p:nvSpPr>
        <p:spPr>
          <a:xfrm>
            <a:off x="343426" y="1400002"/>
            <a:ext cx="8333030" cy="5143678"/>
          </a:xfrm>
        </p:spPr>
        <p:txBody>
          <a:bodyPr/>
          <a:lstStyle/>
          <a:p>
            <a:r>
              <a:rPr lang="bg-BG" dirty="0" smtClean="0"/>
              <a:t> </a:t>
            </a:r>
            <a:r>
              <a:rPr lang="bg-BG" sz="2800" b="1" dirty="0" smtClean="0">
                <a:latin typeface="Times New Roman" pitchFamily="18" charset="0"/>
                <a:cs typeface="Times New Roman" pitchFamily="18" charset="0"/>
              </a:rPr>
              <a:t>Планиране на учебния процес.</a:t>
            </a:r>
          </a:p>
          <a:p>
            <a:r>
              <a:rPr lang="bg-BG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sz="2800" b="1" dirty="0" smtClean="0">
                <a:latin typeface="Times New Roman" pitchFamily="18" charset="0"/>
                <a:cs typeface="Times New Roman" pitchFamily="18" charset="0"/>
              </a:rPr>
              <a:t>Провеждане на обучения по предмети те от НУП.</a:t>
            </a:r>
          </a:p>
          <a:p>
            <a:r>
              <a:rPr lang="bg-BG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sz="2800" b="1" dirty="0" smtClean="0">
                <a:latin typeface="Times New Roman" pitchFamily="18" charset="0"/>
                <a:cs typeface="Times New Roman" pitchFamily="18" charset="0"/>
              </a:rPr>
              <a:t>Изграждане на нови знания, умения, отношения и ценности у учениците.</a:t>
            </a:r>
          </a:p>
          <a:p>
            <a:r>
              <a:rPr lang="bg-BG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sz="2800" b="1" dirty="0" smtClean="0">
                <a:latin typeface="Times New Roman" pitchFamily="18" charset="0"/>
                <a:cs typeface="Times New Roman" pitchFamily="18" charset="0"/>
              </a:rPr>
              <a:t>Диагностика, оценяване и отчитане постиженията на учениците.</a:t>
            </a:r>
          </a:p>
          <a:p>
            <a:r>
              <a:rPr lang="bg-BG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sz="2800" b="1" dirty="0" smtClean="0">
                <a:latin typeface="Times New Roman" pitchFamily="18" charset="0"/>
                <a:cs typeface="Times New Roman" pitchFamily="18" charset="0"/>
              </a:rPr>
              <a:t>Организационни функции.</a:t>
            </a:r>
          </a:p>
          <a:p>
            <a:r>
              <a:rPr lang="bg-BG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sz="2800" b="1" dirty="0" smtClean="0">
                <a:latin typeface="Times New Roman" pitchFamily="18" charset="0"/>
                <a:cs typeface="Times New Roman" pitchFamily="18" charset="0"/>
              </a:rPr>
              <a:t>Опазване живота и здравето на </a:t>
            </a:r>
            <a:r>
              <a:rPr lang="bg-BG" sz="2800" b="1" smtClean="0">
                <a:latin typeface="Times New Roman" pitchFamily="18" charset="0"/>
                <a:cs typeface="Times New Roman" pitchFamily="18" charset="0"/>
              </a:rPr>
              <a:t>учениците.</a:t>
            </a:r>
            <a:endParaRPr lang="bg-BG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авоъгълник 3"/>
          <p:cNvSpPr/>
          <p:nvPr/>
        </p:nvSpPr>
        <p:spPr>
          <a:xfrm>
            <a:off x="343426" y="476672"/>
            <a:ext cx="78549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g-BG" sz="4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ПЕДАГОГИЧЕСКА ДЕЙНОСТ</a:t>
            </a:r>
            <a:r>
              <a:rPr lang="bg-BG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:</a:t>
            </a:r>
            <a:endParaRPr lang="bg-BG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75396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sz="quarter" idx="13"/>
          </p:nvPr>
        </p:nvSpPr>
        <p:spPr>
          <a:xfrm>
            <a:off x="251520" y="1484784"/>
            <a:ext cx="8424936" cy="491488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bg-BG" sz="2400" b="1" dirty="0" smtClean="0">
                <a:latin typeface="Times New Roman" pitchFamily="18" charset="0"/>
                <a:cs typeface="Times New Roman" pitchFamily="18" charset="0"/>
              </a:rPr>
              <a:t>Дейността ми като учител е свързана с изграждане на добри </a:t>
            </a:r>
            <a:r>
              <a:rPr lang="bg-BG" sz="2400" b="1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bg-BG" sz="2400" b="1" dirty="0" smtClean="0">
                <a:latin typeface="Times New Roman" pitchFamily="18" charset="0"/>
                <a:cs typeface="Times New Roman" pitchFamily="18" charset="0"/>
              </a:rPr>
              <a:t>заимоотношения и организационни връзки с:</a:t>
            </a:r>
          </a:p>
          <a:p>
            <a:pPr>
              <a:buFont typeface="Wingdings" pitchFamily="2" charset="2"/>
              <a:buChar char="§"/>
            </a:pPr>
            <a:r>
              <a:rPr lang="bg-BG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sz="2400" b="1" dirty="0" smtClean="0">
                <a:latin typeface="Times New Roman" pitchFamily="18" charset="0"/>
                <a:cs typeface="Times New Roman" pitchFamily="18" charset="0"/>
              </a:rPr>
              <a:t>ученици</a:t>
            </a:r>
          </a:p>
          <a:p>
            <a:pPr>
              <a:buFont typeface="Wingdings" pitchFamily="2" charset="2"/>
              <a:buChar char="§"/>
            </a:pPr>
            <a:r>
              <a:rPr lang="bg-BG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sz="2400" b="1" dirty="0" smtClean="0">
                <a:latin typeface="Times New Roman" pitchFamily="18" charset="0"/>
                <a:cs typeface="Times New Roman" pitchFamily="18" charset="0"/>
              </a:rPr>
              <a:t>родители</a:t>
            </a:r>
          </a:p>
          <a:p>
            <a:pPr>
              <a:buFont typeface="Wingdings" pitchFamily="2" charset="2"/>
              <a:buChar char="§"/>
            </a:pPr>
            <a:r>
              <a:rPr lang="bg-BG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sz="2400" b="1" dirty="0" smtClean="0">
                <a:latin typeface="Times New Roman" pitchFamily="18" charset="0"/>
                <a:cs typeface="Times New Roman" pitchFamily="18" charset="0"/>
              </a:rPr>
              <a:t>колеги</a:t>
            </a:r>
          </a:p>
          <a:p>
            <a:pPr>
              <a:buFont typeface="Wingdings" pitchFamily="2" charset="2"/>
              <a:buChar char="§"/>
            </a:pPr>
            <a:r>
              <a:rPr lang="bg-BG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sz="2400" b="1" dirty="0" smtClean="0">
                <a:latin typeface="Times New Roman" pitchFamily="18" charset="0"/>
                <a:cs typeface="Times New Roman" pitchFamily="18" charset="0"/>
              </a:rPr>
              <a:t>управленски и административен персонал</a:t>
            </a:r>
          </a:p>
          <a:p>
            <a:pPr>
              <a:buFont typeface="Wingdings" pitchFamily="2" charset="2"/>
              <a:buChar char="§"/>
            </a:pPr>
            <a:r>
              <a:rPr lang="bg-BG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sz="2400" b="1" dirty="0" smtClean="0">
                <a:latin typeface="Times New Roman" pitchFamily="18" charset="0"/>
                <a:cs typeface="Times New Roman" pitchFamily="18" charset="0"/>
              </a:rPr>
              <a:t>експерти на РИО и МОН</a:t>
            </a:r>
          </a:p>
          <a:p>
            <a:pPr marL="45720" indent="0">
              <a:buNone/>
            </a:pPr>
            <a:r>
              <a:rPr lang="bg-BG" sz="2400" b="1" dirty="0" smtClean="0">
                <a:latin typeface="Times New Roman" pitchFamily="18" charset="0"/>
                <a:cs typeface="Times New Roman" pitchFamily="18" charset="0"/>
              </a:rPr>
              <a:t>Изграждане отношения с ученици и родители, основаващи се на взаимно доверие и уважение.  Умения за приобщаване на родителите към училищния живот.</a:t>
            </a:r>
          </a:p>
          <a:p>
            <a:pPr marL="45720" indent="0">
              <a:buNone/>
            </a:pPr>
            <a:endParaRPr lang="bg-BG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авоъгълник 3"/>
          <p:cNvSpPr/>
          <p:nvPr/>
        </p:nvSpPr>
        <p:spPr>
          <a:xfrm>
            <a:off x="0" y="692696"/>
            <a:ext cx="91440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bg-BG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КОМУНИКАТИВНА КОМПЕТЕНТНОСТ</a:t>
            </a:r>
            <a:endParaRPr lang="bg-BG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107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sz="quarter" idx="13"/>
          </p:nvPr>
        </p:nvSpPr>
        <p:spPr>
          <a:xfrm>
            <a:off x="395536" y="2204864"/>
            <a:ext cx="8280920" cy="4338816"/>
          </a:xfrm>
        </p:spPr>
        <p:txBody>
          <a:bodyPr/>
          <a:lstStyle/>
          <a:p>
            <a:r>
              <a:rPr lang="bg-BG" dirty="0" smtClean="0"/>
              <a:t> </a:t>
            </a:r>
            <a:r>
              <a:rPr lang="bg-BG" sz="2800" b="1" dirty="0" smtClean="0">
                <a:latin typeface="Times New Roman" pitchFamily="18" charset="0"/>
                <a:cs typeface="Times New Roman" pitchFamily="18" charset="0"/>
              </a:rPr>
              <a:t>Прилага нормативната уредба и ДОС в системата на началното училищно образование.</a:t>
            </a:r>
          </a:p>
          <a:p>
            <a:r>
              <a:rPr lang="bg-BG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sz="2800" b="1" dirty="0" smtClean="0">
                <a:latin typeface="Times New Roman" pitchFamily="18" charset="0"/>
                <a:cs typeface="Times New Roman" pitchFamily="18" charset="0"/>
              </a:rPr>
              <a:t>Прилага етичен кодекс за работа с деца.</a:t>
            </a:r>
          </a:p>
          <a:p>
            <a:r>
              <a:rPr lang="bg-BG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sz="2800" b="1" dirty="0" smtClean="0">
                <a:latin typeface="Times New Roman" pitchFamily="18" charset="0"/>
                <a:cs typeface="Times New Roman" pitchFamily="18" charset="0"/>
              </a:rPr>
              <a:t>Познава правата и задълженията на детето.</a:t>
            </a:r>
          </a:p>
          <a:p>
            <a:r>
              <a:rPr lang="bg-BG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sz="2800" b="1" dirty="0" smtClean="0">
                <a:latin typeface="Times New Roman" pitchFamily="18" charset="0"/>
                <a:cs typeface="Times New Roman" pitchFamily="18" charset="0"/>
              </a:rPr>
              <a:t>Спазва коректност по отношение информацията за развитието на учениците.</a:t>
            </a:r>
            <a:endParaRPr lang="bg-BG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авоъгълник 3"/>
          <p:cNvSpPr/>
          <p:nvPr/>
        </p:nvSpPr>
        <p:spPr>
          <a:xfrm>
            <a:off x="-468560" y="116632"/>
            <a:ext cx="961256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bg-BG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АДМИНИСТРАТИВНА КОМПЕТЕНТНОСТ</a:t>
            </a:r>
            <a:endParaRPr lang="bg-BG" sz="36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227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опътна струя">
  <a:themeElements>
    <a:clrScheme name="Попътна струя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Попътна струя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тема">
  <a:themeElements>
    <a:clrScheme name="О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2422</TotalTime>
  <Words>1644</Words>
  <Application>Microsoft Office PowerPoint</Application>
  <PresentationFormat>On-screen Show (4:3)</PresentationFormat>
  <Paragraphs>259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Arial</vt:lpstr>
      <vt:lpstr>Calibri</vt:lpstr>
      <vt:lpstr>Constantia</vt:lpstr>
      <vt:lpstr>Garamond</vt:lpstr>
      <vt:lpstr>Georgia</vt:lpstr>
      <vt:lpstr>Times New Roman</vt:lpstr>
      <vt:lpstr>Wingdings</vt:lpstr>
      <vt:lpstr>Попътна струя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на PowerPoint</dc:title>
  <dc:creator>Vision</dc:creator>
  <cp:lastModifiedBy>vision</cp:lastModifiedBy>
  <cp:revision>83</cp:revision>
  <dcterms:created xsi:type="dcterms:W3CDTF">2018-01-04T20:05:48Z</dcterms:created>
  <dcterms:modified xsi:type="dcterms:W3CDTF">2021-09-24T05:26:09Z</dcterms:modified>
</cp:coreProperties>
</file>